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27" r:id="rId1"/>
  </p:sldMasterIdLst>
  <p:sldIdLst>
    <p:sldId id="256" r:id="rId2"/>
    <p:sldId id="264" r:id="rId3"/>
    <p:sldId id="265" r:id="rId4"/>
    <p:sldId id="267" r:id="rId5"/>
    <p:sldId id="269" r:id="rId6"/>
    <p:sldId id="272" r:id="rId7"/>
    <p:sldId id="270" r:id="rId8"/>
    <p:sldId id="263" r:id="rId9"/>
    <p:sldId id="271" r:id="rId10"/>
    <p:sldId id="273" r:id="rId11"/>
    <p:sldId id="257" r:id="rId12"/>
    <p:sldId id="258" r:id="rId13"/>
    <p:sldId id="259" r:id="rId14"/>
    <p:sldId id="261" r:id="rId15"/>
    <p:sldId id="260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001E"/>
    <a:srgbClr val="DCACFF"/>
    <a:srgbClr val="003B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764"/>
    <p:restoredTop sz="95840"/>
  </p:normalViewPr>
  <p:slideViewPr>
    <p:cSldViewPr snapToGrid="0" snapToObjects="1">
      <p:cViewPr>
        <p:scale>
          <a:sx n="53" d="100"/>
          <a:sy n="53" d="100"/>
        </p:scale>
        <p:origin x="1016" y="1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00C229-C2ED-4F8C-A0CA-10DD056C45E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1FD6E3A5-81C5-4A9F-A291-E3CE9B722D29}">
      <dgm:prSet/>
      <dgm:spPr/>
      <dgm:t>
        <a:bodyPr/>
        <a:lstStyle/>
        <a:p>
          <a:pPr>
            <a:defRPr cap="all"/>
          </a:pPr>
          <a:r>
            <a:rPr lang="en-US"/>
            <a:t>We are looking at a system as it depolymerizes multiple times</a:t>
          </a:r>
        </a:p>
      </dgm:t>
    </dgm:pt>
    <dgm:pt modelId="{94921F05-AE16-4BD3-9DAA-46E95296D14D}" type="parTrans" cxnId="{CB6A6E33-A433-45FB-92B1-9AA107BE487D}">
      <dgm:prSet/>
      <dgm:spPr/>
      <dgm:t>
        <a:bodyPr/>
        <a:lstStyle/>
        <a:p>
          <a:endParaRPr lang="en-US"/>
        </a:p>
      </dgm:t>
    </dgm:pt>
    <dgm:pt modelId="{81540258-F8CD-4E12-A2A2-4891EB60E5AA}" type="sibTrans" cxnId="{CB6A6E33-A433-45FB-92B1-9AA107BE487D}">
      <dgm:prSet/>
      <dgm:spPr/>
      <dgm:t>
        <a:bodyPr/>
        <a:lstStyle/>
        <a:p>
          <a:endParaRPr lang="en-US"/>
        </a:p>
      </dgm:t>
    </dgm:pt>
    <dgm:pt modelId="{5075BF52-04C2-423E-A0FD-977219A4A1D2}">
      <dgm:prSet/>
      <dgm:spPr/>
      <dgm:t>
        <a:bodyPr/>
        <a:lstStyle/>
        <a:p>
          <a:pPr>
            <a:defRPr cap="all"/>
          </a:pPr>
          <a:r>
            <a:rPr lang="en-US"/>
            <a:t>We have to come up with new calculations to describe what we see</a:t>
          </a:r>
        </a:p>
      </dgm:t>
    </dgm:pt>
    <dgm:pt modelId="{30150E44-15C2-48BD-AF6A-FB477B82CB05}" type="parTrans" cxnId="{86ACE368-FE8B-4A9C-9BAC-ADC38597BD25}">
      <dgm:prSet/>
      <dgm:spPr/>
      <dgm:t>
        <a:bodyPr/>
        <a:lstStyle/>
        <a:p>
          <a:endParaRPr lang="en-US"/>
        </a:p>
      </dgm:t>
    </dgm:pt>
    <dgm:pt modelId="{1FED3EDF-F72D-4C92-904F-FE70E30260C6}" type="sibTrans" cxnId="{86ACE368-FE8B-4A9C-9BAC-ADC38597BD25}">
      <dgm:prSet/>
      <dgm:spPr/>
      <dgm:t>
        <a:bodyPr/>
        <a:lstStyle/>
        <a:p>
          <a:endParaRPr lang="en-US"/>
        </a:p>
      </dgm:t>
    </dgm:pt>
    <dgm:pt modelId="{3582F8D2-8EF2-434B-9795-5EAC4A8228E7}">
      <dgm:prSet/>
      <dgm:spPr/>
      <dgm:t>
        <a:bodyPr/>
        <a:lstStyle/>
        <a:p>
          <a:pPr>
            <a:defRPr cap="all"/>
          </a:pPr>
          <a:r>
            <a:rPr lang="en-US"/>
            <a:t>Th following graphs show how quickly filaments shrink with different lengths and concentrations</a:t>
          </a:r>
        </a:p>
      </dgm:t>
    </dgm:pt>
    <dgm:pt modelId="{D0192D6D-EC65-4DFC-8A63-D0815A27DABF}" type="parTrans" cxnId="{CDA350F1-6BDC-430B-93CB-67A1536B0558}">
      <dgm:prSet/>
      <dgm:spPr/>
      <dgm:t>
        <a:bodyPr/>
        <a:lstStyle/>
        <a:p>
          <a:endParaRPr lang="en-US"/>
        </a:p>
      </dgm:t>
    </dgm:pt>
    <dgm:pt modelId="{B6E7A67E-CCA0-4A71-835E-92D961CA9143}" type="sibTrans" cxnId="{CDA350F1-6BDC-430B-93CB-67A1536B0558}">
      <dgm:prSet/>
      <dgm:spPr/>
      <dgm:t>
        <a:bodyPr/>
        <a:lstStyle/>
        <a:p>
          <a:endParaRPr lang="en-US"/>
        </a:p>
      </dgm:t>
    </dgm:pt>
    <dgm:pt modelId="{F5859495-5A26-44D7-AF64-32143F979E04}" type="pres">
      <dgm:prSet presAssocID="{AE00C229-C2ED-4F8C-A0CA-10DD056C45E2}" presName="root" presStyleCnt="0">
        <dgm:presLayoutVars>
          <dgm:dir/>
          <dgm:resizeHandles val="exact"/>
        </dgm:presLayoutVars>
      </dgm:prSet>
      <dgm:spPr/>
    </dgm:pt>
    <dgm:pt modelId="{2740C6C4-2389-4316-A801-83E53AE78BFE}" type="pres">
      <dgm:prSet presAssocID="{1FD6E3A5-81C5-4A9F-A291-E3CE9B722D29}" presName="compNode" presStyleCnt="0"/>
      <dgm:spPr/>
    </dgm:pt>
    <dgm:pt modelId="{FE6FFE51-3519-4AD5-93D3-1DAC5F7DB02B}" type="pres">
      <dgm:prSet presAssocID="{1FD6E3A5-81C5-4A9F-A291-E3CE9B722D29}" presName="iconBgRect" presStyleLbl="bgShp" presStyleIdx="0" presStyleCnt="3"/>
      <dgm:spPr/>
    </dgm:pt>
    <dgm:pt modelId="{B44B76FA-15CF-40F4-BEB9-64D29D15E374}" type="pres">
      <dgm:prSet presAssocID="{1FD6E3A5-81C5-4A9F-A291-E3CE9B722D2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rve"/>
        </a:ext>
      </dgm:extLst>
    </dgm:pt>
    <dgm:pt modelId="{9467E484-2625-4DD9-8772-AAEA855AD160}" type="pres">
      <dgm:prSet presAssocID="{1FD6E3A5-81C5-4A9F-A291-E3CE9B722D29}" presName="spaceRect" presStyleCnt="0"/>
      <dgm:spPr/>
    </dgm:pt>
    <dgm:pt modelId="{9EA14AE9-876A-47E3-91F7-05B1F7EDD868}" type="pres">
      <dgm:prSet presAssocID="{1FD6E3A5-81C5-4A9F-A291-E3CE9B722D29}" presName="textRect" presStyleLbl="revTx" presStyleIdx="0" presStyleCnt="3">
        <dgm:presLayoutVars>
          <dgm:chMax val="1"/>
          <dgm:chPref val="1"/>
        </dgm:presLayoutVars>
      </dgm:prSet>
      <dgm:spPr/>
    </dgm:pt>
    <dgm:pt modelId="{9DA3A877-1B02-40D0-9D3A-A03CAB5F6742}" type="pres">
      <dgm:prSet presAssocID="{81540258-F8CD-4E12-A2A2-4891EB60E5AA}" presName="sibTrans" presStyleCnt="0"/>
      <dgm:spPr/>
    </dgm:pt>
    <dgm:pt modelId="{D268A411-387E-4601-9625-C7738F518CCE}" type="pres">
      <dgm:prSet presAssocID="{5075BF52-04C2-423E-A0FD-977219A4A1D2}" presName="compNode" presStyleCnt="0"/>
      <dgm:spPr/>
    </dgm:pt>
    <dgm:pt modelId="{207315A3-1F60-4E6F-9C8C-A2A0673C25A8}" type="pres">
      <dgm:prSet presAssocID="{5075BF52-04C2-423E-A0FD-977219A4A1D2}" presName="iconBgRect" presStyleLbl="bgShp" presStyleIdx="1" presStyleCnt="3"/>
      <dgm:spPr/>
    </dgm:pt>
    <dgm:pt modelId="{1602A4C5-7114-4604-87FD-652E1811313A}" type="pres">
      <dgm:prSet presAssocID="{5075BF52-04C2-423E-A0FD-977219A4A1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F56502B8-1FE7-4C17-B6A1-B8D333C1CC08}" type="pres">
      <dgm:prSet presAssocID="{5075BF52-04C2-423E-A0FD-977219A4A1D2}" presName="spaceRect" presStyleCnt="0"/>
      <dgm:spPr/>
    </dgm:pt>
    <dgm:pt modelId="{A8CB43B8-6D4C-4BE0-A020-A03574CADED3}" type="pres">
      <dgm:prSet presAssocID="{5075BF52-04C2-423E-A0FD-977219A4A1D2}" presName="textRect" presStyleLbl="revTx" presStyleIdx="1" presStyleCnt="3">
        <dgm:presLayoutVars>
          <dgm:chMax val="1"/>
          <dgm:chPref val="1"/>
        </dgm:presLayoutVars>
      </dgm:prSet>
      <dgm:spPr/>
    </dgm:pt>
    <dgm:pt modelId="{3F995F8B-2B67-45C0-AC16-380287449CAF}" type="pres">
      <dgm:prSet presAssocID="{1FED3EDF-F72D-4C92-904F-FE70E30260C6}" presName="sibTrans" presStyleCnt="0"/>
      <dgm:spPr/>
    </dgm:pt>
    <dgm:pt modelId="{3CCEB6B4-A3A4-4FD6-9206-AA15C0FCB48A}" type="pres">
      <dgm:prSet presAssocID="{3582F8D2-8EF2-434B-9795-5EAC4A8228E7}" presName="compNode" presStyleCnt="0"/>
      <dgm:spPr/>
    </dgm:pt>
    <dgm:pt modelId="{3C94117E-1EBD-4BCC-8539-E129F46BE236}" type="pres">
      <dgm:prSet presAssocID="{3582F8D2-8EF2-434B-9795-5EAC4A8228E7}" presName="iconBgRect" presStyleLbl="bgShp" presStyleIdx="2" presStyleCnt="3"/>
      <dgm:spPr/>
    </dgm:pt>
    <dgm:pt modelId="{BFCB7C76-6CF2-4779-A62C-FEDE859885D1}" type="pres">
      <dgm:prSet presAssocID="{3582F8D2-8EF2-434B-9795-5EAC4A8228E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1137E19-8221-4799-9AEE-7B21845E09AD}" type="pres">
      <dgm:prSet presAssocID="{3582F8D2-8EF2-434B-9795-5EAC4A8228E7}" presName="spaceRect" presStyleCnt="0"/>
      <dgm:spPr/>
    </dgm:pt>
    <dgm:pt modelId="{8F7B79DA-8E29-45B5-828A-525BACFABF86}" type="pres">
      <dgm:prSet presAssocID="{3582F8D2-8EF2-434B-9795-5EAC4A8228E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B6A6E33-A433-45FB-92B1-9AA107BE487D}" srcId="{AE00C229-C2ED-4F8C-A0CA-10DD056C45E2}" destId="{1FD6E3A5-81C5-4A9F-A291-E3CE9B722D29}" srcOrd="0" destOrd="0" parTransId="{94921F05-AE16-4BD3-9DAA-46E95296D14D}" sibTransId="{81540258-F8CD-4E12-A2A2-4891EB60E5AA}"/>
    <dgm:cxn modelId="{88B79C48-8435-49B3-8EFD-85619E6FCC88}" type="presOf" srcId="{5075BF52-04C2-423E-A0FD-977219A4A1D2}" destId="{A8CB43B8-6D4C-4BE0-A020-A03574CADED3}" srcOrd="0" destOrd="0" presId="urn:microsoft.com/office/officeart/2018/5/layout/IconCircleLabelList"/>
    <dgm:cxn modelId="{86ACE368-FE8B-4A9C-9BAC-ADC38597BD25}" srcId="{AE00C229-C2ED-4F8C-A0CA-10DD056C45E2}" destId="{5075BF52-04C2-423E-A0FD-977219A4A1D2}" srcOrd="1" destOrd="0" parTransId="{30150E44-15C2-48BD-AF6A-FB477B82CB05}" sibTransId="{1FED3EDF-F72D-4C92-904F-FE70E30260C6}"/>
    <dgm:cxn modelId="{09BE9675-B097-4181-AF8A-2A21B3CE2960}" type="presOf" srcId="{AE00C229-C2ED-4F8C-A0CA-10DD056C45E2}" destId="{F5859495-5A26-44D7-AF64-32143F979E04}" srcOrd="0" destOrd="0" presId="urn:microsoft.com/office/officeart/2018/5/layout/IconCircleLabelList"/>
    <dgm:cxn modelId="{E099D89D-A083-46A2-9D0C-455C28738E19}" type="presOf" srcId="{3582F8D2-8EF2-434B-9795-5EAC4A8228E7}" destId="{8F7B79DA-8E29-45B5-828A-525BACFABF86}" srcOrd="0" destOrd="0" presId="urn:microsoft.com/office/officeart/2018/5/layout/IconCircleLabelList"/>
    <dgm:cxn modelId="{CDA350F1-6BDC-430B-93CB-67A1536B0558}" srcId="{AE00C229-C2ED-4F8C-A0CA-10DD056C45E2}" destId="{3582F8D2-8EF2-434B-9795-5EAC4A8228E7}" srcOrd="2" destOrd="0" parTransId="{D0192D6D-EC65-4DFC-8A63-D0815A27DABF}" sibTransId="{B6E7A67E-CCA0-4A71-835E-92D961CA9143}"/>
    <dgm:cxn modelId="{751D86FF-7E5F-42B6-A148-B915DD47B9C3}" type="presOf" srcId="{1FD6E3A5-81C5-4A9F-A291-E3CE9B722D29}" destId="{9EA14AE9-876A-47E3-91F7-05B1F7EDD868}" srcOrd="0" destOrd="0" presId="urn:microsoft.com/office/officeart/2018/5/layout/IconCircleLabelList"/>
    <dgm:cxn modelId="{C030FE6E-613E-47B3-9E15-812DF1851D45}" type="presParOf" srcId="{F5859495-5A26-44D7-AF64-32143F979E04}" destId="{2740C6C4-2389-4316-A801-83E53AE78BFE}" srcOrd="0" destOrd="0" presId="urn:microsoft.com/office/officeart/2018/5/layout/IconCircleLabelList"/>
    <dgm:cxn modelId="{A5CA347C-A5DE-46D1-A72A-7FFA8876F2C8}" type="presParOf" srcId="{2740C6C4-2389-4316-A801-83E53AE78BFE}" destId="{FE6FFE51-3519-4AD5-93D3-1DAC5F7DB02B}" srcOrd="0" destOrd="0" presId="urn:microsoft.com/office/officeart/2018/5/layout/IconCircleLabelList"/>
    <dgm:cxn modelId="{AA361248-14BE-45F3-9FD1-F45D7A65AA3E}" type="presParOf" srcId="{2740C6C4-2389-4316-A801-83E53AE78BFE}" destId="{B44B76FA-15CF-40F4-BEB9-64D29D15E374}" srcOrd="1" destOrd="0" presId="urn:microsoft.com/office/officeart/2018/5/layout/IconCircleLabelList"/>
    <dgm:cxn modelId="{C1C30179-B3F5-42A4-B2BA-9EA591D98717}" type="presParOf" srcId="{2740C6C4-2389-4316-A801-83E53AE78BFE}" destId="{9467E484-2625-4DD9-8772-AAEA855AD160}" srcOrd="2" destOrd="0" presId="urn:microsoft.com/office/officeart/2018/5/layout/IconCircleLabelList"/>
    <dgm:cxn modelId="{BB407BDB-7C4B-4BC7-98A2-FCD37487C578}" type="presParOf" srcId="{2740C6C4-2389-4316-A801-83E53AE78BFE}" destId="{9EA14AE9-876A-47E3-91F7-05B1F7EDD868}" srcOrd="3" destOrd="0" presId="urn:microsoft.com/office/officeart/2018/5/layout/IconCircleLabelList"/>
    <dgm:cxn modelId="{CF553173-6C79-4902-B77B-5301F5A0BB82}" type="presParOf" srcId="{F5859495-5A26-44D7-AF64-32143F979E04}" destId="{9DA3A877-1B02-40D0-9D3A-A03CAB5F6742}" srcOrd="1" destOrd="0" presId="urn:microsoft.com/office/officeart/2018/5/layout/IconCircleLabelList"/>
    <dgm:cxn modelId="{8E864181-8D97-47E9-8033-C9845DD58234}" type="presParOf" srcId="{F5859495-5A26-44D7-AF64-32143F979E04}" destId="{D268A411-387E-4601-9625-C7738F518CCE}" srcOrd="2" destOrd="0" presId="urn:microsoft.com/office/officeart/2018/5/layout/IconCircleLabelList"/>
    <dgm:cxn modelId="{634B092B-4D16-49A6-B5BB-8DD6E6479A52}" type="presParOf" srcId="{D268A411-387E-4601-9625-C7738F518CCE}" destId="{207315A3-1F60-4E6F-9C8C-A2A0673C25A8}" srcOrd="0" destOrd="0" presId="urn:microsoft.com/office/officeart/2018/5/layout/IconCircleLabelList"/>
    <dgm:cxn modelId="{AB5BB8EB-C204-467A-90D0-5950F2C40E68}" type="presParOf" srcId="{D268A411-387E-4601-9625-C7738F518CCE}" destId="{1602A4C5-7114-4604-87FD-652E1811313A}" srcOrd="1" destOrd="0" presId="urn:microsoft.com/office/officeart/2018/5/layout/IconCircleLabelList"/>
    <dgm:cxn modelId="{ECFF703E-F588-4DD8-A0A2-0CF9408EBDFA}" type="presParOf" srcId="{D268A411-387E-4601-9625-C7738F518CCE}" destId="{F56502B8-1FE7-4C17-B6A1-B8D333C1CC08}" srcOrd="2" destOrd="0" presId="urn:microsoft.com/office/officeart/2018/5/layout/IconCircleLabelList"/>
    <dgm:cxn modelId="{5C080680-0605-41FC-BF1E-31B829545D10}" type="presParOf" srcId="{D268A411-387E-4601-9625-C7738F518CCE}" destId="{A8CB43B8-6D4C-4BE0-A020-A03574CADED3}" srcOrd="3" destOrd="0" presId="urn:microsoft.com/office/officeart/2018/5/layout/IconCircleLabelList"/>
    <dgm:cxn modelId="{A443F560-E540-4D41-9A3C-574066C72D73}" type="presParOf" srcId="{F5859495-5A26-44D7-AF64-32143F979E04}" destId="{3F995F8B-2B67-45C0-AC16-380287449CAF}" srcOrd="3" destOrd="0" presId="urn:microsoft.com/office/officeart/2018/5/layout/IconCircleLabelList"/>
    <dgm:cxn modelId="{2EEB49D6-7B7E-4B0B-ABCE-E2019F6570EE}" type="presParOf" srcId="{F5859495-5A26-44D7-AF64-32143F979E04}" destId="{3CCEB6B4-A3A4-4FD6-9206-AA15C0FCB48A}" srcOrd="4" destOrd="0" presId="urn:microsoft.com/office/officeart/2018/5/layout/IconCircleLabelList"/>
    <dgm:cxn modelId="{D3E3B0A1-A4A0-42C0-AE8E-913FCEB27EDF}" type="presParOf" srcId="{3CCEB6B4-A3A4-4FD6-9206-AA15C0FCB48A}" destId="{3C94117E-1EBD-4BCC-8539-E129F46BE236}" srcOrd="0" destOrd="0" presId="urn:microsoft.com/office/officeart/2018/5/layout/IconCircleLabelList"/>
    <dgm:cxn modelId="{7444FA45-1948-4192-87A1-D9994380A803}" type="presParOf" srcId="{3CCEB6B4-A3A4-4FD6-9206-AA15C0FCB48A}" destId="{BFCB7C76-6CF2-4779-A62C-FEDE859885D1}" srcOrd="1" destOrd="0" presId="urn:microsoft.com/office/officeart/2018/5/layout/IconCircleLabelList"/>
    <dgm:cxn modelId="{1DC2818C-200B-442E-BB05-DF3E6A931706}" type="presParOf" srcId="{3CCEB6B4-A3A4-4FD6-9206-AA15C0FCB48A}" destId="{C1137E19-8221-4799-9AEE-7B21845E09AD}" srcOrd="2" destOrd="0" presId="urn:microsoft.com/office/officeart/2018/5/layout/IconCircleLabelList"/>
    <dgm:cxn modelId="{4A2FD82B-596E-4818-B219-CF8797CAB4CA}" type="presParOf" srcId="{3CCEB6B4-A3A4-4FD6-9206-AA15C0FCB48A}" destId="{8F7B79DA-8E29-45B5-828A-525BACFABF8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6FFE51-3519-4AD5-93D3-1DAC5F7DB02B}">
      <dsp:nvSpPr>
        <dsp:cNvPr id="0" name=""/>
        <dsp:cNvSpPr/>
      </dsp:nvSpPr>
      <dsp:spPr>
        <a:xfrm>
          <a:off x="708495" y="404961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4B76FA-15CF-40F4-BEB9-64D29D15E374}">
      <dsp:nvSpPr>
        <dsp:cNvPr id="0" name=""/>
        <dsp:cNvSpPr/>
      </dsp:nvSpPr>
      <dsp:spPr>
        <a:xfrm>
          <a:off x="1125307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14AE9-876A-47E3-91F7-05B1F7EDD868}">
      <dsp:nvSpPr>
        <dsp:cNvPr id="0" name=""/>
        <dsp:cNvSpPr/>
      </dsp:nvSpPr>
      <dsp:spPr>
        <a:xfrm>
          <a:off x="83276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We are looking at a system as it depolymerizes multiple times</a:t>
          </a:r>
        </a:p>
      </dsp:txBody>
      <dsp:txXfrm>
        <a:off x="83276" y="2969961"/>
        <a:ext cx="3206250" cy="720000"/>
      </dsp:txXfrm>
    </dsp:sp>
    <dsp:sp modelId="{207315A3-1F60-4E6F-9C8C-A2A0673C25A8}">
      <dsp:nvSpPr>
        <dsp:cNvPr id="0" name=""/>
        <dsp:cNvSpPr/>
      </dsp:nvSpPr>
      <dsp:spPr>
        <a:xfrm>
          <a:off x="4475838" y="404961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02A4C5-7114-4604-87FD-652E1811313A}">
      <dsp:nvSpPr>
        <dsp:cNvPr id="0" name=""/>
        <dsp:cNvSpPr/>
      </dsp:nvSpPr>
      <dsp:spPr>
        <a:xfrm>
          <a:off x="4892651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CB43B8-6D4C-4BE0-A020-A03574CADED3}">
      <dsp:nvSpPr>
        <dsp:cNvPr id="0" name=""/>
        <dsp:cNvSpPr/>
      </dsp:nvSpPr>
      <dsp:spPr>
        <a:xfrm>
          <a:off x="3850620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We have to come up with new calculations to describe what we see</a:t>
          </a:r>
        </a:p>
      </dsp:txBody>
      <dsp:txXfrm>
        <a:off x="3850620" y="2969961"/>
        <a:ext cx="3206250" cy="720000"/>
      </dsp:txXfrm>
    </dsp:sp>
    <dsp:sp modelId="{3C94117E-1EBD-4BCC-8539-E129F46BE236}">
      <dsp:nvSpPr>
        <dsp:cNvPr id="0" name=""/>
        <dsp:cNvSpPr/>
      </dsp:nvSpPr>
      <dsp:spPr>
        <a:xfrm>
          <a:off x="8243182" y="404961"/>
          <a:ext cx="1955812" cy="195581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B7C76-6CF2-4779-A62C-FEDE859885D1}">
      <dsp:nvSpPr>
        <dsp:cNvPr id="0" name=""/>
        <dsp:cNvSpPr/>
      </dsp:nvSpPr>
      <dsp:spPr>
        <a:xfrm>
          <a:off x="8659995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7B79DA-8E29-45B5-828A-525BACFABF86}">
      <dsp:nvSpPr>
        <dsp:cNvPr id="0" name=""/>
        <dsp:cNvSpPr/>
      </dsp:nvSpPr>
      <dsp:spPr>
        <a:xfrm>
          <a:off x="7617963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/>
            <a:t>Th following graphs show how quickly filaments shrink with different lengths and concentrations</a:t>
          </a:r>
        </a:p>
      </dsp:txBody>
      <dsp:txXfrm>
        <a:off x="7617963" y="2969961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9C9D7-39C6-744A-8B26-67C64A2EA1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71CA03-6464-DD42-A8F0-DB6F5A4F7C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368A41-C539-BB4C-8B49-93FECB6C8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BF7EE1-AF41-3A48-B4D0-F142B3E8B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664575-0B2D-4E4E-A14F-451F96E46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40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0EDC1-EB1F-344B-8B17-FC98EF3B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00D4B6-443D-8546-8F77-F464FF711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EAAF8-644F-124E-8932-2A6AE2F12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24C0A1-838F-6742-8ED7-5E4873DB5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BF19BF-CDC0-F746-AAE4-76B67EEF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86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CC40A06-892C-1445-BCD5-14964532BF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1B9C72-6594-F74B-95CC-FCCFF56EC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092A4-0C8D-C44B-868D-556FB7EF95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CDAD36-6988-3744-B585-5A33D24FB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8E134-CBAA-504E-B426-58F3073F9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2969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B8B90-5955-CC43-9EF0-CE325402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8AC673-1E78-0C45-9DE7-DA1AFDC516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4A6B9F-2776-7F4A-9969-01FC0807D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CB4DD2-7240-4244-9F07-01583F506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FE4887-B203-F143-B60C-011256C17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2741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61FB1-97AE-9A4D-B73C-0E091E77E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CBCB4-F740-B648-8DD8-0DBD120A03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30A0CC-D234-254B-A36C-0617219DF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10506-EF64-5C44-BC70-65EE4A1B7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90BD76-7B1D-CA42-8805-A6205B87D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415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EE8E6-7B9C-2B4B-8D13-8DEA313E5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EC8E8-A0B1-AA4E-A58F-E11BBDAC1B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9B1D8-57B8-0348-BB93-F791C3259B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2DA2F6-37F4-8444-9919-C972C107C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1CCBB3-CAE5-ED47-8247-CFF5A78D2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AB4D4C-AEF1-3D45-A505-F62BAD7F7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07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4F2259-FDA3-2D44-9091-5FD6A9DE5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12ABCB-D183-274C-967A-BBD6A49DF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80FC6-1EE3-3349-9AC9-CCEA798AF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ED29EC-7181-5E48-8846-8111AEC9C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688E0-B594-7C4A-849D-C85B934378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77C39B-A495-5048-8F41-0668BEF2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9ADD058-2850-D541-AA96-AEAF765582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E7F06E8-2FA5-2846-82E1-0208286D2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3785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01A4C7-F326-7E4B-84A1-0DBBD2D17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805573-C4FA-4248-82FD-DF1CDE385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839E1-F864-6B43-9DE8-78DA47E67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1A11F1-4647-B844-9FFD-4951E47A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40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546DEF-5109-614A-8CEC-775167B9D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75F431-459E-A04A-BA09-BE5961DDBE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1FBB3-9DFF-8C4A-987B-2AD0A18EE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193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839E6-45B0-3E44-A14E-5549AAE54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4DB5C-2C94-6542-9754-3B06C65EAC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A10DAB-BA50-944A-9C70-F037B8ACFD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4ABE23-A64B-E14F-B078-312F9A17D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884F1-FFEA-405F-9602-3DCA865EDA4E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489149D-7C4F-2B40-880E-D61079E28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BFC3A9-92E3-4B40-B17A-7A49FF7B3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5268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02227-0D9F-C049-9B19-203E2FEEBD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8CF240-9A05-E549-B3E5-57362CA8DF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C09AC93-9775-FA41-80BD-8D6830641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4441AA-3804-C641-B6F2-F547D0C22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1BF88F-B8A7-4149-90E9-480A16FE1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9EE7BD-F19A-9E40-9D53-4D7697815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29701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D42B29-6089-8E4A-89FB-D347754046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978E13-2424-E74E-97FB-126F3E8F7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0F941C-D169-B640-9536-092513EF5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7DCF75-FEC1-1743-948A-23C541E8C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808D3B-B746-064E-8FBB-666F1B80B7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07936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28" r:id="rId1"/>
    <p:sldLayoutId id="2147483929" r:id="rId2"/>
    <p:sldLayoutId id="2147483930" r:id="rId3"/>
    <p:sldLayoutId id="2147483931" r:id="rId4"/>
    <p:sldLayoutId id="2147483932" r:id="rId5"/>
    <p:sldLayoutId id="2147483933" r:id="rId6"/>
    <p:sldLayoutId id="2147483934" r:id="rId7"/>
    <p:sldLayoutId id="2147483935" r:id="rId8"/>
    <p:sldLayoutId id="2147483936" r:id="rId9"/>
    <p:sldLayoutId id="2147483937" r:id="rId10"/>
    <p:sldLayoutId id="214748393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jpg"/><Relationship Id="rId4" Type="http://schemas.openxmlformats.org/officeDocument/2006/relationships/image" Target="../media/image2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indoor, sitting, table, black&#10;&#10;Description automatically generated">
            <a:extLst>
              <a:ext uri="{FF2B5EF4-FFF2-40B4-BE49-F238E27FC236}">
                <a16:creationId xmlns:a16="http://schemas.microsoft.com/office/drawing/2014/main" id="{AB34476F-7CEB-4C7F-A18C-64CAC20108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81" b="3257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C81CAFD-9977-094F-99BD-F0CACEE0C2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1734" y="352338"/>
            <a:ext cx="11548532" cy="4198700"/>
          </a:xfrm>
        </p:spPr>
        <p:txBody>
          <a:bodyPr anchor="t">
            <a:normAutofit/>
          </a:bodyPr>
          <a:lstStyle/>
          <a:p>
            <a:r>
              <a:rPr lang="en-US" sz="11500" dirty="0">
                <a:solidFill>
                  <a:schemeClr val="bg1"/>
                </a:solidFill>
              </a:rPr>
              <a:t>Meeting 6.3.20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C57C86-24C3-1F49-A845-454E0C09DF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33" y="4718033"/>
            <a:ext cx="10634738" cy="1175039"/>
          </a:xfrm>
        </p:spPr>
        <p:txBody>
          <a:bodyPr anchor="b">
            <a:norm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Lena &amp; </a:t>
            </a:r>
            <a:r>
              <a:rPr lang="en-US" sz="1800" dirty="0" err="1">
                <a:solidFill>
                  <a:schemeClr val="bg1"/>
                </a:solidFill>
              </a:rPr>
              <a:t>Lishi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669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9FBF0A-8733-7843-87BC-321ABA12F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 b="1"/>
              <a:t>NOW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4" name="Content Placeholder 2">
            <a:extLst>
              <a:ext uri="{FF2B5EF4-FFF2-40B4-BE49-F238E27FC236}">
                <a16:creationId xmlns:a16="http://schemas.microsoft.com/office/drawing/2014/main" id="{2A2EA76C-91E1-4A5A-87F3-C7729DDEE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8695857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8055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F2F71B8B-1673-004F-92DA-E890109CE26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227013"/>
            <a:ext cx="5788025" cy="3429000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11A3B73E-2B01-9C49-879C-77EDBC979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229" y="336608"/>
            <a:ext cx="5328008" cy="3077850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3317AE84-26D0-DD40-A3A0-2CC965BAC0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9000"/>
            <a:ext cx="5971271" cy="3429000"/>
          </a:xfrm>
          <a:prstGeom prst="rect">
            <a:avLst/>
          </a:prstGeom>
        </p:spPr>
      </p:pic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30CAC0A5-62C5-A043-8FFC-2C0D425B1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1553" y="3655671"/>
            <a:ext cx="6368656" cy="3092392"/>
          </a:xfrm>
          <a:prstGeom prst="rect">
            <a:avLst/>
          </a:prstGeom>
        </p:spPr>
      </p:pic>
      <p:sp>
        <p:nvSpPr>
          <p:cNvPr id="13" name="Snip Same Side Corner Rectangle 12">
            <a:extLst>
              <a:ext uri="{FF2B5EF4-FFF2-40B4-BE49-F238E27FC236}">
                <a16:creationId xmlns:a16="http://schemas.microsoft.com/office/drawing/2014/main" id="{AFDEA8C9-8C18-A244-950B-0F57BB16E1B5}"/>
              </a:ext>
            </a:extLst>
          </p:cNvPr>
          <p:cNvSpPr/>
          <p:nvPr/>
        </p:nvSpPr>
        <p:spPr>
          <a:xfrm>
            <a:off x="10415486" y="116198"/>
            <a:ext cx="1653264" cy="2376925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71001E"/>
          </a:solidFill>
          <a:ln w="76200"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Total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L Increases</a:t>
            </a:r>
          </a:p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13999-24F1-A84C-9B35-3651590E1ED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ame 14">
            <a:extLst>
              <a:ext uri="{FF2B5EF4-FFF2-40B4-BE49-F238E27FC236}">
                <a16:creationId xmlns:a16="http://schemas.microsoft.com/office/drawing/2014/main" id="{62A6025F-8155-CE44-A856-BE37ED017715}"/>
              </a:ext>
            </a:extLst>
          </p:cNvPr>
          <p:cNvSpPr/>
          <p:nvPr/>
        </p:nvSpPr>
        <p:spPr>
          <a:xfrm>
            <a:off x="0" y="-4641"/>
            <a:ext cx="12192000" cy="6862641"/>
          </a:xfrm>
          <a:prstGeom prst="frame">
            <a:avLst>
              <a:gd name="adj1" fmla="val 2614"/>
            </a:avLst>
          </a:prstGeom>
          <a:solidFill>
            <a:srgbClr val="DC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6307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501E3AE3-F3A8-D747-8AB8-F4A0B4B2C9A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95263"/>
            <a:ext cx="5137150" cy="3433762"/>
          </a:xfrm>
        </p:spPr>
      </p:pic>
      <p:pic>
        <p:nvPicPr>
          <p:cNvPr id="7" name="Picture 6" descr="A screenshot of text&#10;&#10;Description automatically generated">
            <a:extLst>
              <a:ext uri="{FF2B5EF4-FFF2-40B4-BE49-F238E27FC236}">
                <a16:creationId xmlns:a16="http://schemas.microsoft.com/office/drawing/2014/main" id="{BBE4E87A-8726-4E48-BFAD-EC0171427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8421" y="194914"/>
            <a:ext cx="5021574" cy="3234086"/>
          </a:xfrm>
          <a:prstGeom prst="rect">
            <a:avLst/>
          </a:prstGeom>
        </p:spPr>
      </p:pic>
      <p:pic>
        <p:nvPicPr>
          <p:cNvPr id="9" name="Picture 8" descr="A screenshot of text&#10;&#10;Description automatically generated">
            <a:extLst>
              <a:ext uri="{FF2B5EF4-FFF2-40B4-BE49-F238E27FC236}">
                <a16:creationId xmlns:a16="http://schemas.microsoft.com/office/drawing/2014/main" id="{9C76DD32-C373-EF40-83C2-6C2069996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1595"/>
            <a:ext cx="5689981" cy="3433937"/>
          </a:xfrm>
          <a:prstGeom prst="rect">
            <a:avLst/>
          </a:prstGeom>
        </p:spPr>
      </p:pic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8CFA5C91-C947-F34A-B614-12A5A4C46C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0628" y="3429000"/>
            <a:ext cx="6586281" cy="3021604"/>
          </a:xfrm>
          <a:prstGeom prst="rect">
            <a:avLst/>
          </a:prstGeom>
        </p:spPr>
      </p:pic>
      <p:sp>
        <p:nvSpPr>
          <p:cNvPr id="31" name="Snip Same Side Corner Rectangle 30">
            <a:extLst>
              <a:ext uri="{FF2B5EF4-FFF2-40B4-BE49-F238E27FC236}">
                <a16:creationId xmlns:a16="http://schemas.microsoft.com/office/drawing/2014/main" id="{F92FCCC6-6572-064E-B467-3D75F0EBC813}"/>
              </a:ext>
            </a:extLst>
          </p:cNvPr>
          <p:cNvSpPr/>
          <p:nvPr/>
        </p:nvSpPr>
        <p:spPr>
          <a:xfrm>
            <a:off x="9898952" y="194914"/>
            <a:ext cx="2090444" cy="2600652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003B04"/>
          </a:solidFill>
          <a:ln w="76200"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Single </a:t>
            </a:r>
            <a:r>
              <a:rPr lang="en-US" dirty="0" err="1">
                <a:latin typeface="+mj-lt"/>
              </a:rPr>
              <a:t>Depol</a:t>
            </a:r>
            <a:r>
              <a:rPr lang="en-US" dirty="0">
                <a:latin typeface="+mj-lt"/>
              </a:rPr>
              <a:t> Event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L Increases</a:t>
            </a:r>
          </a:p>
          <a:p>
            <a:pPr algn="ctr"/>
            <a:endParaRPr lang="en-US" dirty="0"/>
          </a:p>
        </p:txBody>
      </p:sp>
      <p:sp>
        <p:nvSpPr>
          <p:cNvPr id="35" name="Frame 34">
            <a:extLst>
              <a:ext uri="{FF2B5EF4-FFF2-40B4-BE49-F238E27FC236}">
                <a16:creationId xmlns:a16="http://schemas.microsoft.com/office/drawing/2014/main" id="{3A5B1EAC-3644-1B48-8A31-C867CA3E1647}"/>
              </a:ext>
            </a:extLst>
          </p:cNvPr>
          <p:cNvSpPr/>
          <p:nvPr/>
        </p:nvSpPr>
        <p:spPr>
          <a:xfrm>
            <a:off x="0" y="-4641"/>
            <a:ext cx="12192000" cy="6862641"/>
          </a:xfrm>
          <a:prstGeom prst="frame">
            <a:avLst>
              <a:gd name="adj1" fmla="val 2614"/>
            </a:avLst>
          </a:prstGeom>
          <a:solidFill>
            <a:srgbClr val="DCA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694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A2E2176-5FA9-AE47-BAD3-49916827045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87325"/>
            <a:ext cx="5751513" cy="3316288"/>
          </a:xfrm>
        </p:spPr>
      </p:pic>
      <p:pic>
        <p:nvPicPr>
          <p:cNvPr id="7" name="Picture 6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39923B26-8772-DC42-BD8F-0762806B8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526" y="254410"/>
            <a:ext cx="5450764" cy="3141406"/>
          </a:xfrm>
          <a:prstGeom prst="rect">
            <a:avLst/>
          </a:prstGeom>
        </p:spPr>
      </p:pic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8D558FCE-9B9D-F141-8777-DFE91B0459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3469"/>
            <a:ext cx="6288912" cy="3406878"/>
          </a:xfrm>
          <a:prstGeom prst="rect">
            <a:avLst/>
          </a:prstGeom>
        </p:spPr>
      </p:pic>
      <p:pic>
        <p:nvPicPr>
          <p:cNvPr id="11" name="Picture 10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46E5E425-C30F-2646-B95D-09435A91E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2180" y="3200689"/>
            <a:ext cx="5928392" cy="3671138"/>
          </a:xfrm>
          <a:prstGeom prst="rect">
            <a:avLst/>
          </a:prstGeom>
        </p:spPr>
      </p:pic>
      <p:sp>
        <p:nvSpPr>
          <p:cNvPr id="23" name="Snip Same Side Corner Rectangle 22">
            <a:extLst>
              <a:ext uri="{FF2B5EF4-FFF2-40B4-BE49-F238E27FC236}">
                <a16:creationId xmlns:a16="http://schemas.microsoft.com/office/drawing/2014/main" id="{619349CC-438A-4747-97AE-021EB836E0D9}"/>
              </a:ext>
            </a:extLst>
          </p:cNvPr>
          <p:cNvSpPr/>
          <p:nvPr/>
        </p:nvSpPr>
        <p:spPr>
          <a:xfrm>
            <a:off x="10477436" y="-3810"/>
            <a:ext cx="1626415" cy="2600652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71001E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Total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P Increases</a:t>
            </a:r>
          </a:p>
          <a:p>
            <a:pPr algn="ctr"/>
            <a:endParaRPr lang="en-US" dirty="0"/>
          </a:p>
        </p:txBody>
      </p:sp>
      <p:sp>
        <p:nvSpPr>
          <p:cNvPr id="25" name="Frame 24">
            <a:extLst>
              <a:ext uri="{FF2B5EF4-FFF2-40B4-BE49-F238E27FC236}">
                <a16:creationId xmlns:a16="http://schemas.microsoft.com/office/drawing/2014/main" id="{7C8A46EC-7BD7-5644-9A43-69C32A367309}"/>
              </a:ext>
            </a:extLst>
          </p:cNvPr>
          <p:cNvSpPr/>
          <p:nvPr/>
        </p:nvSpPr>
        <p:spPr>
          <a:xfrm>
            <a:off x="0" y="-4641"/>
            <a:ext cx="12192000" cy="6862641"/>
          </a:xfrm>
          <a:prstGeom prst="frame">
            <a:avLst>
              <a:gd name="adj1" fmla="val 261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17624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4CBCCA53-1395-9845-87C0-63E54DCB6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23636"/>
            <a:ext cx="5250427" cy="3343645"/>
          </a:xfrm>
          <a:prstGeom prst="rect">
            <a:avLst/>
          </a:prstGeom>
        </p:spPr>
      </p:pic>
      <p:pic>
        <p:nvPicPr>
          <p:cNvPr id="5" name="Picture 4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B6F4B43B-ED2C-3546-8DBC-A8A397F5E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73411"/>
            <a:ext cx="5250427" cy="3484589"/>
          </a:xfrm>
          <a:prstGeom prst="rect">
            <a:avLst/>
          </a:prstGeom>
        </p:spPr>
      </p:pic>
      <p:pic>
        <p:nvPicPr>
          <p:cNvPr id="6" name="Picture 5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1629F2A-33B8-2540-A049-DB0A2CF0E6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0148" y="3216858"/>
            <a:ext cx="5250427" cy="3370643"/>
          </a:xfrm>
          <a:prstGeom prst="rect">
            <a:avLst/>
          </a:prstGeom>
        </p:spPr>
      </p:pic>
      <p:sp>
        <p:nvSpPr>
          <p:cNvPr id="7" name="Snip Same Side Corner Rectangle 6">
            <a:extLst>
              <a:ext uri="{FF2B5EF4-FFF2-40B4-BE49-F238E27FC236}">
                <a16:creationId xmlns:a16="http://schemas.microsoft.com/office/drawing/2014/main" id="{2C05721D-B6A3-8546-8889-7AF874D5121D}"/>
              </a:ext>
            </a:extLst>
          </p:cNvPr>
          <p:cNvSpPr/>
          <p:nvPr/>
        </p:nvSpPr>
        <p:spPr>
          <a:xfrm>
            <a:off x="10477436" y="-3810"/>
            <a:ext cx="1626415" cy="2600652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71001E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Total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P Increases</a:t>
            </a:r>
          </a:p>
          <a:p>
            <a:pPr algn="ctr"/>
            <a:endParaRPr lang="en-US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9679161-529A-6449-B2F1-E6070FCFF4AA}"/>
              </a:ext>
            </a:extLst>
          </p:cNvPr>
          <p:cNvSpPr/>
          <p:nvPr/>
        </p:nvSpPr>
        <p:spPr>
          <a:xfrm>
            <a:off x="0" y="-4641"/>
            <a:ext cx="12192000" cy="6862641"/>
          </a:xfrm>
          <a:prstGeom prst="frame">
            <a:avLst>
              <a:gd name="adj1" fmla="val 261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4950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EA223B8C-A777-D747-BF43-C9DC724B4530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03188"/>
            <a:ext cx="5181600" cy="3633787"/>
          </a:xfr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895DA5C2-FAFF-304B-AB5D-3607214FF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499" y="206477"/>
            <a:ext cx="5077496" cy="3659819"/>
          </a:xfrm>
          <a:prstGeom prst="rect">
            <a:avLst/>
          </a:prstGeom>
        </p:spPr>
      </p:pic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0DCCCC69-110E-AF43-A347-EC058E08DB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043" y="3426679"/>
            <a:ext cx="4295405" cy="3508389"/>
          </a:xfrm>
          <a:prstGeom prst="rect">
            <a:avLst/>
          </a:prstGeom>
        </p:spPr>
      </p:pic>
      <p:pic>
        <p:nvPicPr>
          <p:cNvPr id="11" name="Picture 10" descr="A screenshot of text&#10;&#10;Description automatically generated">
            <a:extLst>
              <a:ext uri="{FF2B5EF4-FFF2-40B4-BE49-F238E27FC236}">
                <a16:creationId xmlns:a16="http://schemas.microsoft.com/office/drawing/2014/main" id="{F06E8B76-A195-8A4D-B32C-EC342A436F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2499" y="3532317"/>
            <a:ext cx="4572000" cy="3402751"/>
          </a:xfrm>
          <a:prstGeom prst="rect">
            <a:avLst/>
          </a:prstGeom>
        </p:spPr>
      </p:pic>
      <p:sp>
        <p:nvSpPr>
          <p:cNvPr id="18" name="Snip Same Side Corner Rectangle 17">
            <a:extLst>
              <a:ext uri="{FF2B5EF4-FFF2-40B4-BE49-F238E27FC236}">
                <a16:creationId xmlns:a16="http://schemas.microsoft.com/office/drawing/2014/main" id="{52BF8F45-D39C-D24A-97A6-19B26C464F36}"/>
              </a:ext>
            </a:extLst>
          </p:cNvPr>
          <p:cNvSpPr/>
          <p:nvPr/>
        </p:nvSpPr>
        <p:spPr>
          <a:xfrm>
            <a:off x="9899995" y="-4936"/>
            <a:ext cx="2090444" cy="2600652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003B04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Single </a:t>
            </a:r>
            <a:r>
              <a:rPr lang="en-US" dirty="0" err="1">
                <a:latin typeface="+mj-lt"/>
              </a:rPr>
              <a:t>Depol</a:t>
            </a:r>
            <a:r>
              <a:rPr lang="en-US" dirty="0">
                <a:latin typeface="+mj-lt"/>
              </a:rPr>
              <a:t> Event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P Increases</a:t>
            </a:r>
          </a:p>
          <a:p>
            <a:pPr algn="ctr"/>
            <a:endParaRPr lang="en-US" dirty="0"/>
          </a:p>
        </p:txBody>
      </p:sp>
      <p:sp>
        <p:nvSpPr>
          <p:cNvPr id="20" name="Frame 19">
            <a:extLst>
              <a:ext uri="{FF2B5EF4-FFF2-40B4-BE49-F238E27FC236}">
                <a16:creationId xmlns:a16="http://schemas.microsoft.com/office/drawing/2014/main" id="{30DB626E-162C-9841-8FD8-89847358D500}"/>
              </a:ext>
            </a:extLst>
          </p:cNvPr>
          <p:cNvSpPr/>
          <p:nvPr/>
        </p:nvSpPr>
        <p:spPr>
          <a:xfrm>
            <a:off x="0" y="-4935"/>
            <a:ext cx="12192000" cy="6862936"/>
          </a:xfrm>
          <a:prstGeom prst="frame">
            <a:avLst>
              <a:gd name="adj1" fmla="val 261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737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00450F70-E8A7-C443-95F1-AE07243C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7656"/>
            <a:ext cx="4395019" cy="3751228"/>
          </a:xfrm>
          <a:prstGeom prst="rect">
            <a:avLst/>
          </a:prstGeom>
        </p:spPr>
      </p:pic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2908C595-2AF2-0348-BE5A-0D5D5B64B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48888"/>
            <a:ext cx="4704735" cy="3609112"/>
          </a:xfrm>
          <a:prstGeom prst="rect">
            <a:avLst/>
          </a:prstGeom>
        </p:spPr>
      </p:pic>
      <p:pic>
        <p:nvPicPr>
          <p:cNvPr id="6" name="Picture 5" descr="A screenshot of a map&#10;&#10;Description automatically generated">
            <a:extLst>
              <a:ext uri="{FF2B5EF4-FFF2-40B4-BE49-F238E27FC236}">
                <a16:creationId xmlns:a16="http://schemas.microsoft.com/office/drawing/2014/main" id="{EBCD60E6-E096-2B40-B107-F43CB0A099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5019" y="3329715"/>
            <a:ext cx="4822723" cy="3447457"/>
          </a:xfrm>
          <a:prstGeom prst="rect">
            <a:avLst/>
          </a:prstGeom>
        </p:spPr>
      </p:pic>
      <p:sp>
        <p:nvSpPr>
          <p:cNvPr id="7" name="Snip Same Side Corner Rectangle 6">
            <a:extLst>
              <a:ext uri="{FF2B5EF4-FFF2-40B4-BE49-F238E27FC236}">
                <a16:creationId xmlns:a16="http://schemas.microsoft.com/office/drawing/2014/main" id="{4C4198E4-B888-CE48-999B-C9CE455E570B}"/>
              </a:ext>
            </a:extLst>
          </p:cNvPr>
          <p:cNvSpPr/>
          <p:nvPr/>
        </p:nvSpPr>
        <p:spPr>
          <a:xfrm>
            <a:off x="9899995" y="-4936"/>
            <a:ext cx="2090444" cy="2600652"/>
          </a:xfrm>
          <a:prstGeom prst="snip2SameRect">
            <a:avLst>
              <a:gd name="adj1" fmla="val 0"/>
              <a:gd name="adj2" fmla="val 26667"/>
            </a:avLst>
          </a:prstGeom>
          <a:solidFill>
            <a:srgbClr val="003B04"/>
          </a:solidFill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+mj-lt"/>
              </a:rPr>
              <a:t>Single </a:t>
            </a:r>
            <a:r>
              <a:rPr lang="en-US" dirty="0" err="1">
                <a:latin typeface="+mj-lt"/>
              </a:rPr>
              <a:t>Depol</a:t>
            </a:r>
            <a:r>
              <a:rPr lang="en-US" dirty="0">
                <a:latin typeface="+mj-lt"/>
              </a:rPr>
              <a:t> Event Time vs. Length</a:t>
            </a:r>
          </a:p>
          <a:p>
            <a:pPr algn="ctr"/>
            <a:endParaRPr lang="en-US" dirty="0">
              <a:latin typeface="+mj-lt"/>
            </a:endParaRPr>
          </a:p>
          <a:p>
            <a:pPr algn="ctr"/>
            <a:r>
              <a:rPr lang="en-US" dirty="0">
                <a:latin typeface="+mj-lt"/>
              </a:rPr>
              <a:t>As P Increases</a:t>
            </a:r>
          </a:p>
          <a:p>
            <a:pPr algn="ctr"/>
            <a:endParaRPr lang="en-US" dirty="0"/>
          </a:p>
        </p:txBody>
      </p:sp>
      <p:sp>
        <p:nvSpPr>
          <p:cNvPr id="8" name="Frame 7">
            <a:extLst>
              <a:ext uri="{FF2B5EF4-FFF2-40B4-BE49-F238E27FC236}">
                <a16:creationId xmlns:a16="http://schemas.microsoft.com/office/drawing/2014/main" id="{38123B67-7991-BE48-BC6D-331E6CB29C12}"/>
              </a:ext>
            </a:extLst>
          </p:cNvPr>
          <p:cNvSpPr/>
          <p:nvPr/>
        </p:nvSpPr>
        <p:spPr>
          <a:xfrm>
            <a:off x="0" y="-4641"/>
            <a:ext cx="12192000" cy="6862641"/>
          </a:xfrm>
          <a:prstGeom prst="frame">
            <a:avLst>
              <a:gd name="adj1" fmla="val 261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6494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5B5BBA-51FC-774A-A48B-508F3B5827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Motivating Question</a:t>
            </a:r>
          </a:p>
        </p:txBody>
      </p:sp>
      <p:sp>
        <p:nvSpPr>
          <p:cNvPr id="21" name="Arc 20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BBCCB-694D-3F48-B036-1E16A909FA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sz="5400" dirty="0"/>
              <a:t>How does the mode of disassembly help actin control its size?</a:t>
            </a:r>
          </a:p>
        </p:txBody>
      </p:sp>
    </p:spTree>
    <p:extLst>
      <p:ext uri="{BB962C8B-B14F-4D97-AF65-F5344CB8AC3E}">
        <p14:creationId xmlns:p14="http://schemas.microsoft.com/office/powerpoint/2010/main" val="3211262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54B74BF-2E45-EE40-9DAB-0559450B7777}"/>
              </a:ext>
            </a:extLst>
          </p:cNvPr>
          <p:cNvSpPr txBox="1">
            <a:spLocks/>
          </p:cNvSpPr>
          <p:nvPr/>
        </p:nvSpPr>
        <p:spPr>
          <a:xfrm>
            <a:off x="888631" y="2349925"/>
            <a:ext cx="3498979" cy="245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Idealization of Filament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4267D9A4-754B-1542-8C1A-BAD1AFF4AA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10053" y="926301"/>
            <a:ext cx="6291261" cy="5005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31C7F7E-E5D1-F845-A9EC-9C4D5ADAFD4B}"/>
              </a:ext>
            </a:extLst>
          </p:cNvPr>
          <p:cNvSpPr txBox="1"/>
          <p:nvPr/>
        </p:nvSpPr>
        <p:spPr>
          <a:xfrm>
            <a:off x="4565783" y="3013500"/>
            <a:ext cx="3167597" cy="830997"/>
          </a:xfrm>
          <a:prstGeom prst="rect">
            <a:avLst/>
          </a:prstGeom>
          <a:solidFill>
            <a:schemeClr val="bg2">
              <a:lumMod val="90000"/>
            </a:schemeClr>
          </a:solidFill>
          <a:ln w="3810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prstClr val="black"/>
                </a:solidFill>
                <a:latin typeface="Calibri"/>
              </a:rPr>
              <a:t>Rate of assembly = r</a:t>
            </a:r>
          </a:p>
          <a:p>
            <a:pPr algn="ctr"/>
            <a:r>
              <a:rPr lang="en-US" sz="2400" b="1" dirty="0">
                <a:solidFill>
                  <a:prstClr val="black"/>
                </a:solidFill>
                <a:latin typeface="Calibri"/>
              </a:rPr>
              <a:t>Rate of disassembly = </a:t>
            </a:r>
            <a:r>
              <a:rPr lang="el-GR" sz="2400" b="1" dirty="0">
                <a:solidFill>
                  <a:prstClr val="black"/>
                </a:solidFill>
                <a:latin typeface="Cambria Math"/>
                <a:ea typeface="Cambria Math"/>
              </a:rPr>
              <a:t>γ</a:t>
            </a:r>
            <a:endParaRPr lang="en-US" sz="2400" b="1" dirty="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60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8DDB6F8-FA17-374B-A14B-01D1BC368D12}"/>
              </a:ext>
            </a:extLst>
          </p:cNvPr>
          <p:cNvSpPr txBox="1">
            <a:spLocks/>
          </p:cNvSpPr>
          <p:nvPr/>
        </p:nvSpPr>
        <p:spPr>
          <a:xfrm>
            <a:off x="3210891" y="4810277"/>
            <a:ext cx="4012242" cy="83015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000" dirty="0"/>
              <a:t>The filament will grow faster than it shrinks, meaning it will GROW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885332-247B-F443-A012-1AB01B486BBF}"/>
              </a:ext>
            </a:extLst>
          </p:cNvPr>
          <p:cNvSpPr txBox="1"/>
          <p:nvPr/>
        </p:nvSpPr>
        <p:spPr>
          <a:xfrm>
            <a:off x="5963605" y="361390"/>
            <a:ext cx="2643031" cy="52322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prstClr val="black"/>
                </a:solidFill>
                <a:latin typeface="Calibri"/>
              </a:rPr>
              <a:t>Two possibilities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0FE96-A875-754B-9696-7EA7DD17B667}"/>
              </a:ext>
            </a:extLst>
          </p:cNvPr>
          <p:cNvSpPr txBox="1"/>
          <p:nvPr/>
        </p:nvSpPr>
        <p:spPr>
          <a:xfrm>
            <a:off x="2644335" y="1161614"/>
            <a:ext cx="4352666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alibri"/>
              </a:rPr>
              <a:t>Rate of assembly &gt; Rate of disassembly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1788A-A8B0-2540-9349-0ECE84DD5289}"/>
              </a:ext>
            </a:extLst>
          </p:cNvPr>
          <p:cNvSpPr txBox="1"/>
          <p:nvPr/>
        </p:nvSpPr>
        <p:spPr>
          <a:xfrm>
            <a:off x="7534967" y="1144471"/>
            <a:ext cx="4525251" cy="4001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prstClr val="black"/>
                </a:solidFill>
                <a:latin typeface="Calibri"/>
              </a:rPr>
              <a:t>Rate of assembly &lt; Rate of disassembly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687DF41-4604-CA41-8228-926231579880}"/>
              </a:ext>
            </a:extLst>
          </p:cNvPr>
          <p:cNvGrpSpPr/>
          <p:nvPr/>
        </p:nvGrpSpPr>
        <p:grpSpPr>
          <a:xfrm>
            <a:off x="3773904" y="2608511"/>
            <a:ext cx="2667000" cy="1981200"/>
            <a:chOff x="2057400" y="4191000"/>
            <a:chExt cx="2667000" cy="1981200"/>
          </a:xfrm>
        </p:grpSpPr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07358E4F-4D2C-BC40-97AC-A839B355BF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56" t="10893" r="28494" b="51417"/>
            <a:stretch>
              <a:fillRect/>
            </a:stretch>
          </p:blipFill>
          <p:spPr bwMode="auto">
            <a:xfrm>
              <a:off x="2057400" y="4191000"/>
              <a:ext cx="266700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1" name="Group 12">
              <a:extLst>
                <a:ext uri="{FF2B5EF4-FFF2-40B4-BE49-F238E27FC236}">
                  <a16:creationId xmlns:a16="http://schemas.microsoft.com/office/drawing/2014/main" id="{B6D7672D-8345-6744-AB0D-9B8FC6444223}"/>
                </a:ext>
              </a:extLst>
            </p:cNvPr>
            <p:cNvGrpSpPr/>
            <p:nvPr/>
          </p:nvGrpSpPr>
          <p:grpSpPr>
            <a:xfrm>
              <a:off x="3996830" y="4491335"/>
              <a:ext cx="388340" cy="995065"/>
              <a:chOff x="5880132" y="2505670"/>
              <a:chExt cx="388340" cy="99506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336F0A6-9F74-FD49-B18B-C4E52315CCD4}"/>
                  </a:ext>
                </a:extLst>
              </p:cNvPr>
              <p:cNvSpPr txBox="1"/>
              <p:nvPr/>
            </p:nvSpPr>
            <p:spPr>
              <a:xfrm>
                <a:off x="5921902" y="3039070"/>
                <a:ext cx="34657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ambria Math"/>
                    <a:ea typeface="Cambria Math"/>
                  </a:rPr>
                  <a:t>𝛾</a:t>
                </a:r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0FA36B8-E63C-564D-950B-8BD04BED3418}"/>
                  </a:ext>
                </a:extLst>
              </p:cNvPr>
              <p:cNvSpPr txBox="1"/>
              <p:nvPr/>
            </p:nvSpPr>
            <p:spPr>
              <a:xfrm>
                <a:off x="5880132" y="2505670"/>
                <a:ext cx="29206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r</a:t>
                </a:r>
              </a:p>
            </p:txBody>
          </p:sp>
        </p:grp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9AB4D9-135E-5A4C-964E-87E9C4250EA3}"/>
              </a:ext>
            </a:extLst>
          </p:cNvPr>
          <p:cNvGrpSpPr/>
          <p:nvPr/>
        </p:nvGrpSpPr>
        <p:grpSpPr>
          <a:xfrm>
            <a:off x="9081836" y="2514989"/>
            <a:ext cx="2667000" cy="1981200"/>
            <a:chOff x="2057400" y="4191000"/>
            <a:chExt cx="2667000" cy="1981200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AEB1455E-CC0E-7F49-94E0-82F57D7789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956" t="10893" r="28494" b="51417"/>
            <a:stretch>
              <a:fillRect/>
            </a:stretch>
          </p:blipFill>
          <p:spPr bwMode="auto">
            <a:xfrm>
              <a:off x="2057400" y="4191000"/>
              <a:ext cx="2667000" cy="1981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6" name="Group 12">
              <a:extLst>
                <a:ext uri="{FF2B5EF4-FFF2-40B4-BE49-F238E27FC236}">
                  <a16:creationId xmlns:a16="http://schemas.microsoft.com/office/drawing/2014/main" id="{B5E64B69-5DD9-D54E-8ECB-20824AE75F25}"/>
                </a:ext>
              </a:extLst>
            </p:cNvPr>
            <p:cNvGrpSpPr/>
            <p:nvPr/>
          </p:nvGrpSpPr>
          <p:grpSpPr>
            <a:xfrm>
              <a:off x="3996830" y="4495800"/>
              <a:ext cx="346570" cy="995065"/>
              <a:chOff x="5880132" y="2510135"/>
              <a:chExt cx="346570" cy="995065"/>
            </a:xfrm>
          </p:grpSpPr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C867CD4-DBA0-B949-AC91-111B8A4F98EE}"/>
                  </a:ext>
                </a:extLst>
              </p:cNvPr>
              <p:cNvSpPr txBox="1"/>
              <p:nvPr/>
            </p:nvSpPr>
            <p:spPr>
              <a:xfrm>
                <a:off x="5880132" y="2510135"/>
                <a:ext cx="346570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ambria Math"/>
                    <a:ea typeface="Cambria Math"/>
                  </a:rPr>
                  <a:t>𝛾</a:t>
                </a:r>
                <a:endParaRPr lang="en-US" sz="2400" dirty="0">
                  <a:solidFill>
                    <a:prstClr val="black"/>
                  </a:solidFill>
                  <a:latin typeface="Calibri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239772A-368B-F649-924E-3D6BA3A20DE3}"/>
                  </a:ext>
                </a:extLst>
              </p:cNvPr>
              <p:cNvSpPr txBox="1"/>
              <p:nvPr/>
            </p:nvSpPr>
            <p:spPr>
              <a:xfrm>
                <a:off x="5880132" y="3043535"/>
                <a:ext cx="292068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prstClr val="black"/>
                    </a:solidFill>
                    <a:latin typeface="Calibri"/>
                  </a:rPr>
                  <a:t>r</a:t>
                </a:r>
              </a:p>
            </p:txBody>
          </p:sp>
        </p:grpSp>
      </p:grp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B54D9342-AEA1-9043-BD47-8E6A67E58A50}"/>
              </a:ext>
            </a:extLst>
          </p:cNvPr>
          <p:cNvSpPr txBox="1">
            <a:spLocks/>
          </p:cNvSpPr>
          <p:nvPr/>
        </p:nvSpPr>
        <p:spPr>
          <a:xfrm>
            <a:off x="7347965" y="4562915"/>
            <a:ext cx="4367238" cy="10684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200" dirty="0"/>
              <a:t>The filament will shrink faster than it grows, meaning it will SHRINK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4CD9EC3-239E-764A-8346-A87464D59EB5}"/>
              </a:ext>
            </a:extLst>
          </p:cNvPr>
          <p:cNvSpPr txBox="1">
            <a:spLocks/>
          </p:cNvSpPr>
          <p:nvPr/>
        </p:nvSpPr>
        <p:spPr>
          <a:xfrm>
            <a:off x="109910" y="5631755"/>
            <a:ext cx="3312716" cy="1726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dirty="0"/>
              <a:t>If the filament is trying to maintain its size, this will happen when the filament is: 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402C77FF-957B-244C-9494-73813777F8AF}"/>
              </a:ext>
            </a:extLst>
          </p:cNvPr>
          <p:cNvSpPr txBox="1">
            <a:spLocks/>
          </p:cNvSpPr>
          <p:nvPr/>
        </p:nvSpPr>
        <p:spPr>
          <a:xfrm>
            <a:off x="4256198" y="5910658"/>
            <a:ext cx="3312716" cy="707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Too</a:t>
            </a:r>
            <a:r>
              <a:rPr lang="en-US" sz="2800" b="1" dirty="0"/>
              <a:t> </a:t>
            </a:r>
            <a:r>
              <a:rPr lang="en-US" b="1" dirty="0"/>
              <a:t>Small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B1982003-C0CF-5C4D-BE49-5093569EDB0E}"/>
              </a:ext>
            </a:extLst>
          </p:cNvPr>
          <p:cNvCxnSpPr>
            <a:cxnSpLocks/>
          </p:cNvCxnSpPr>
          <p:nvPr/>
        </p:nvCxnSpPr>
        <p:spPr>
          <a:xfrm>
            <a:off x="3207506" y="5671118"/>
            <a:ext cx="8691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07B6C25-86F2-794D-85D5-7421CB41F229}"/>
              </a:ext>
            </a:extLst>
          </p:cNvPr>
          <p:cNvCxnSpPr>
            <a:cxnSpLocks/>
            <a:stCxn id="6" idx="1"/>
            <a:endCxn id="7" idx="0"/>
          </p:cNvCxnSpPr>
          <p:nvPr/>
        </p:nvCxnSpPr>
        <p:spPr>
          <a:xfrm flipH="1">
            <a:off x="4820668" y="623000"/>
            <a:ext cx="1142937" cy="5386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D9272A-553B-4949-9D0C-4CE3BE8BEA8F}"/>
              </a:ext>
            </a:extLst>
          </p:cNvPr>
          <p:cNvCxnSpPr>
            <a:cxnSpLocks/>
            <a:endCxn id="8" idx="0"/>
          </p:cNvCxnSpPr>
          <p:nvPr/>
        </p:nvCxnSpPr>
        <p:spPr>
          <a:xfrm>
            <a:off x="8606636" y="596859"/>
            <a:ext cx="1190957" cy="5476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2ACA678-7C01-C543-920A-21E3F62FA7C6}"/>
              </a:ext>
            </a:extLst>
          </p:cNvPr>
          <p:cNvCxnSpPr>
            <a:cxnSpLocks/>
          </p:cNvCxnSpPr>
          <p:nvPr/>
        </p:nvCxnSpPr>
        <p:spPr>
          <a:xfrm flipH="1" flipV="1">
            <a:off x="7284118" y="3159095"/>
            <a:ext cx="3007" cy="36989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Picture 2">
            <a:extLst>
              <a:ext uri="{FF2B5EF4-FFF2-40B4-BE49-F238E27FC236}">
                <a16:creationId xmlns:a16="http://schemas.microsoft.com/office/drawing/2014/main" id="{D88FC0B8-6A12-204D-8B30-10F9F29009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03" t="22765" r="62983" b="59470"/>
          <a:stretch/>
        </p:blipFill>
        <p:spPr bwMode="auto">
          <a:xfrm>
            <a:off x="5488404" y="1695679"/>
            <a:ext cx="3593432" cy="13340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D8DEAF7-9015-0D43-AF5B-5785ECD30971}"/>
              </a:ext>
            </a:extLst>
          </p:cNvPr>
          <p:cNvCxnSpPr>
            <a:cxnSpLocks/>
            <a:stCxn id="8" idx="3"/>
            <a:endCxn id="15" idx="0"/>
          </p:cNvCxnSpPr>
          <p:nvPr/>
        </p:nvCxnSpPr>
        <p:spPr>
          <a:xfrm flipH="1">
            <a:off x="10415336" y="1344526"/>
            <a:ext cx="1644882" cy="1170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1DE6ED0-A415-684D-8FE1-B711B83132A7}"/>
              </a:ext>
            </a:extLst>
          </p:cNvPr>
          <p:cNvCxnSpPr>
            <a:cxnSpLocks/>
            <a:stCxn id="7" idx="1"/>
            <a:endCxn id="10" idx="0"/>
          </p:cNvCxnSpPr>
          <p:nvPr/>
        </p:nvCxnSpPr>
        <p:spPr>
          <a:xfrm>
            <a:off x="2644335" y="1361669"/>
            <a:ext cx="2463069" cy="12468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73C21BB-46A1-1A43-8F9C-95639E75F82D}"/>
              </a:ext>
            </a:extLst>
          </p:cNvPr>
          <p:cNvCxnSpPr>
            <a:cxnSpLocks/>
          </p:cNvCxnSpPr>
          <p:nvPr/>
        </p:nvCxnSpPr>
        <p:spPr>
          <a:xfrm>
            <a:off x="3500819" y="1695679"/>
            <a:ext cx="192407" cy="49531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C0B5EA4-96D0-444A-B21F-35AF5D24D47A}"/>
              </a:ext>
            </a:extLst>
          </p:cNvPr>
          <p:cNvCxnSpPr>
            <a:cxnSpLocks/>
          </p:cNvCxnSpPr>
          <p:nvPr/>
        </p:nvCxnSpPr>
        <p:spPr>
          <a:xfrm>
            <a:off x="3734989" y="2281499"/>
            <a:ext cx="757268" cy="1691637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C7AD0724-5DAA-A246-A1A9-73B0C81A918F}"/>
              </a:ext>
            </a:extLst>
          </p:cNvPr>
          <p:cNvSpPr txBox="1">
            <a:spLocks/>
          </p:cNvSpPr>
          <p:nvPr/>
        </p:nvSpPr>
        <p:spPr>
          <a:xfrm>
            <a:off x="8218337" y="5907239"/>
            <a:ext cx="3312716" cy="707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1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b="1" dirty="0"/>
              <a:t>Too</a:t>
            </a:r>
            <a:r>
              <a:rPr lang="en-US" sz="2800" b="1" dirty="0"/>
              <a:t> </a:t>
            </a:r>
            <a:r>
              <a:rPr lang="en-US" b="1" dirty="0"/>
              <a:t>Big</a:t>
            </a:r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0177A6B-FFFC-D84D-9066-CA71DB83534B}"/>
              </a:ext>
            </a:extLst>
          </p:cNvPr>
          <p:cNvSpPr/>
          <p:nvPr/>
        </p:nvSpPr>
        <p:spPr>
          <a:xfrm>
            <a:off x="-1072927" y="1277043"/>
            <a:ext cx="4411797" cy="4303914"/>
          </a:xfrm>
          <a:prstGeom prst="ellipse">
            <a:avLst/>
          </a:prstGeom>
          <a:gradFill flip="none" rotWithShape="1">
            <a:gsLst>
              <a:gs pos="88000">
                <a:srgbClr val="003B04"/>
              </a:gs>
              <a:gs pos="41000">
                <a:srgbClr val="0070C0"/>
              </a:gs>
              <a:gs pos="13000">
                <a:srgbClr val="71001E">
                  <a:shade val="100000"/>
                  <a:satMod val="115000"/>
                </a:srgbClr>
              </a:gs>
            </a:gsLst>
            <a:lin ang="81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93F5D51-E68D-3742-866B-0706ECA314E9}"/>
              </a:ext>
            </a:extLst>
          </p:cNvPr>
          <p:cNvSpPr txBox="1">
            <a:spLocks/>
          </p:cNvSpPr>
          <p:nvPr/>
        </p:nvSpPr>
        <p:spPr>
          <a:xfrm>
            <a:off x="-145358" y="2133269"/>
            <a:ext cx="3498979" cy="245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How is this related to size control?</a:t>
            </a:r>
          </a:p>
        </p:txBody>
      </p:sp>
    </p:spTree>
    <p:extLst>
      <p:ext uri="{BB962C8B-B14F-4D97-AF65-F5344CB8AC3E}">
        <p14:creationId xmlns:p14="http://schemas.microsoft.com/office/powerpoint/2010/main" val="7717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3F750059-6E2C-064F-8151-F0DA596B7F5A}"/>
              </a:ext>
            </a:extLst>
          </p:cNvPr>
          <p:cNvSpPr txBox="1">
            <a:spLocks/>
          </p:cNvSpPr>
          <p:nvPr/>
        </p:nvSpPr>
        <p:spPr>
          <a:xfrm>
            <a:off x="886404" y="2349604"/>
            <a:ext cx="3498979" cy="24564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Balancing Assembly &amp; Disassembly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F038677-F23F-A943-8FF6-3568D4C933AE}"/>
              </a:ext>
            </a:extLst>
          </p:cNvPr>
          <p:cNvSpPr txBox="1">
            <a:spLocks/>
          </p:cNvSpPr>
          <p:nvPr/>
        </p:nvSpPr>
        <p:spPr>
          <a:xfrm>
            <a:off x="4878674" y="5606092"/>
            <a:ext cx="7117517" cy="80394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If we want size control, the disassembly rate must grow with length!</a:t>
            </a:r>
            <a:endParaRPr lang="en-US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30B0C5B-E74F-D14F-8770-AA71B8781BC7}"/>
              </a:ext>
            </a:extLst>
          </p:cNvPr>
          <p:cNvCxnSpPr>
            <a:cxnSpLocks/>
          </p:cNvCxnSpPr>
          <p:nvPr/>
        </p:nvCxnSpPr>
        <p:spPr>
          <a:xfrm flipV="1">
            <a:off x="5324415" y="1845914"/>
            <a:ext cx="0" cy="2590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031005AC-0CB8-C04B-942C-A1FCFD8431E0}"/>
              </a:ext>
            </a:extLst>
          </p:cNvPr>
          <p:cNvCxnSpPr>
            <a:cxnSpLocks/>
          </p:cNvCxnSpPr>
          <p:nvPr/>
        </p:nvCxnSpPr>
        <p:spPr>
          <a:xfrm>
            <a:off x="5324415" y="4436714"/>
            <a:ext cx="2590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12D42E90-9E6C-3C4E-9007-804D85D844D1}"/>
              </a:ext>
            </a:extLst>
          </p:cNvPr>
          <p:cNvSpPr/>
          <p:nvPr/>
        </p:nvSpPr>
        <p:spPr>
          <a:xfrm rot="11739008">
            <a:off x="5218390" y="871813"/>
            <a:ext cx="4784048" cy="3518238"/>
          </a:xfrm>
          <a:prstGeom prst="arc">
            <a:avLst>
              <a:gd name="adj1" fmla="val 16200000"/>
              <a:gd name="adj2" fmla="val 20255873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A049110-CB4D-E149-9740-98E97C675B38}"/>
              </a:ext>
            </a:extLst>
          </p:cNvPr>
          <p:cNvSpPr/>
          <p:nvPr/>
        </p:nvSpPr>
        <p:spPr>
          <a:xfrm rot="5400000">
            <a:off x="3609915" y="817214"/>
            <a:ext cx="3733800" cy="3505200"/>
          </a:xfrm>
          <a:prstGeom prst="arc">
            <a:avLst>
              <a:gd name="adj1" fmla="val 17001426"/>
              <a:gd name="adj2" fmla="val 32002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18E59EE-22AD-0343-A716-9D722B1CF43D}"/>
              </a:ext>
            </a:extLst>
          </p:cNvPr>
          <p:cNvCxnSpPr>
            <a:cxnSpLocks/>
          </p:cNvCxnSpPr>
          <p:nvPr/>
        </p:nvCxnSpPr>
        <p:spPr>
          <a:xfrm>
            <a:off x="6543615" y="4055714"/>
            <a:ext cx="0" cy="381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B9191952-FE8A-8D4A-BD8E-2999A3E60109}"/>
              </a:ext>
            </a:extLst>
          </p:cNvPr>
          <p:cNvSpPr txBox="1"/>
          <p:nvPr/>
        </p:nvSpPr>
        <p:spPr>
          <a:xfrm>
            <a:off x="6391215" y="4512914"/>
            <a:ext cx="3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/>
              </a:rPr>
              <a:t>L*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F81C97-DCBC-AF40-92AF-07ED3D360B49}"/>
              </a:ext>
            </a:extLst>
          </p:cNvPr>
          <p:cNvSpPr txBox="1"/>
          <p:nvPr/>
        </p:nvSpPr>
        <p:spPr>
          <a:xfrm>
            <a:off x="5564474" y="2912714"/>
            <a:ext cx="5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prstClr val="black"/>
                </a:solidFill>
                <a:latin typeface="Calibri"/>
              </a:rPr>
              <a:t>γ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(L)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9742CB4-DDF3-DE47-BA31-A8BFB389CEE3}"/>
              </a:ext>
            </a:extLst>
          </p:cNvPr>
          <p:cNvSpPr txBox="1"/>
          <p:nvPr/>
        </p:nvSpPr>
        <p:spPr>
          <a:xfrm>
            <a:off x="7238962" y="2981920"/>
            <a:ext cx="50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r(L)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3EE941E-D3F0-F34D-B9C1-BE129338D9C0}"/>
              </a:ext>
            </a:extLst>
          </p:cNvPr>
          <p:cNvSpPr txBox="1"/>
          <p:nvPr/>
        </p:nvSpPr>
        <p:spPr>
          <a:xfrm rot="16200000">
            <a:off x="4759314" y="3014960"/>
            <a:ext cx="6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Rate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E9DD947-A700-8349-B8BA-3F12C09C8F78}"/>
              </a:ext>
            </a:extLst>
          </p:cNvPr>
          <p:cNvSpPr txBox="1"/>
          <p:nvPr/>
        </p:nvSpPr>
        <p:spPr>
          <a:xfrm>
            <a:off x="7223992" y="4436714"/>
            <a:ext cx="82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Length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4ACFE4E-4633-E844-B047-486B7C893F82}"/>
              </a:ext>
            </a:extLst>
          </p:cNvPr>
          <p:cNvCxnSpPr>
            <a:cxnSpLocks/>
          </p:cNvCxnSpPr>
          <p:nvPr/>
        </p:nvCxnSpPr>
        <p:spPr>
          <a:xfrm flipV="1">
            <a:off x="8858216" y="1828800"/>
            <a:ext cx="0" cy="25908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FECBA4E-9CF6-3C46-A492-A67176B12C8B}"/>
              </a:ext>
            </a:extLst>
          </p:cNvPr>
          <p:cNvCxnSpPr>
            <a:cxnSpLocks/>
          </p:cNvCxnSpPr>
          <p:nvPr/>
        </p:nvCxnSpPr>
        <p:spPr>
          <a:xfrm>
            <a:off x="8858216" y="4419600"/>
            <a:ext cx="25908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F69CFE69-1191-5D43-A8AF-62281BA61382}"/>
              </a:ext>
            </a:extLst>
          </p:cNvPr>
          <p:cNvCxnSpPr>
            <a:cxnSpLocks/>
          </p:cNvCxnSpPr>
          <p:nvPr/>
        </p:nvCxnSpPr>
        <p:spPr>
          <a:xfrm>
            <a:off x="10077416" y="4038600"/>
            <a:ext cx="0" cy="381000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229D730-4DCD-3F44-B699-459DE12D9557}"/>
              </a:ext>
            </a:extLst>
          </p:cNvPr>
          <p:cNvSpPr txBox="1"/>
          <p:nvPr/>
        </p:nvSpPr>
        <p:spPr>
          <a:xfrm>
            <a:off x="9925016" y="4495800"/>
            <a:ext cx="397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Calibri"/>
              </a:rPr>
              <a:t>L*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EFA4CC-94EB-744E-A026-1CE900306033}"/>
              </a:ext>
            </a:extLst>
          </p:cNvPr>
          <p:cNvSpPr txBox="1"/>
          <p:nvPr/>
        </p:nvSpPr>
        <p:spPr>
          <a:xfrm>
            <a:off x="9098275" y="2895600"/>
            <a:ext cx="5036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r(L)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A8BBFA-C21C-A94D-AEF3-D335B63CB5FD}"/>
              </a:ext>
            </a:extLst>
          </p:cNvPr>
          <p:cNvSpPr txBox="1"/>
          <p:nvPr/>
        </p:nvSpPr>
        <p:spPr>
          <a:xfrm>
            <a:off x="10799906" y="2895600"/>
            <a:ext cx="526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dirty="0">
                <a:solidFill>
                  <a:prstClr val="black"/>
                </a:solidFill>
                <a:latin typeface="Calibri"/>
              </a:rPr>
              <a:t>γ</a:t>
            </a:r>
            <a:r>
              <a:rPr lang="en-US" dirty="0">
                <a:solidFill>
                  <a:prstClr val="black"/>
                </a:solidFill>
                <a:latin typeface="Calibri"/>
              </a:rPr>
              <a:t>(L)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C212026-3AF9-A74B-A0B1-06A9B8D4DFE0}"/>
              </a:ext>
            </a:extLst>
          </p:cNvPr>
          <p:cNvSpPr txBox="1"/>
          <p:nvPr/>
        </p:nvSpPr>
        <p:spPr>
          <a:xfrm rot="16200000">
            <a:off x="8281656" y="2862560"/>
            <a:ext cx="6080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Rate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341F42-3B3D-3B44-9251-FC6734178133}"/>
              </a:ext>
            </a:extLst>
          </p:cNvPr>
          <p:cNvSpPr txBox="1"/>
          <p:nvPr/>
        </p:nvSpPr>
        <p:spPr>
          <a:xfrm>
            <a:off x="10566024" y="4492978"/>
            <a:ext cx="824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Length</a:t>
            </a:r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C318E0F8-81A3-AB40-A4A3-23A23EA0510B}"/>
              </a:ext>
            </a:extLst>
          </p:cNvPr>
          <p:cNvSpPr/>
          <p:nvPr/>
        </p:nvSpPr>
        <p:spPr>
          <a:xfrm rot="5400000">
            <a:off x="7178406" y="787149"/>
            <a:ext cx="3733800" cy="3505200"/>
          </a:xfrm>
          <a:prstGeom prst="arc">
            <a:avLst>
              <a:gd name="adj1" fmla="val 17001426"/>
              <a:gd name="adj2" fmla="val 320028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063C6B59-E9B3-DA4F-9C27-F14029C499C1}"/>
              </a:ext>
            </a:extLst>
          </p:cNvPr>
          <p:cNvSpPr/>
          <p:nvPr/>
        </p:nvSpPr>
        <p:spPr>
          <a:xfrm>
            <a:off x="6467415" y="4360514"/>
            <a:ext cx="152400" cy="152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023F2FE-6017-174D-88DB-DFF9BCFEEDEC}"/>
              </a:ext>
            </a:extLst>
          </p:cNvPr>
          <p:cNvSpPr/>
          <p:nvPr/>
        </p:nvSpPr>
        <p:spPr>
          <a:xfrm>
            <a:off x="10013602" y="4343400"/>
            <a:ext cx="152400" cy="1524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3" name="Isosceles Triangle 37">
            <a:extLst>
              <a:ext uri="{FF2B5EF4-FFF2-40B4-BE49-F238E27FC236}">
                <a16:creationId xmlns:a16="http://schemas.microsoft.com/office/drawing/2014/main" id="{AD3308CA-717F-7740-A967-B5A86A0A49DA}"/>
              </a:ext>
            </a:extLst>
          </p:cNvPr>
          <p:cNvSpPr/>
          <p:nvPr/>
        </p:nvSpPr>
        <p:spPr>
          <a:xfrm rot="5400000">
            <a:off x="6766439" y="4366290"/>
            <a:ext cx="179474" cy="167922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4" name="Isosceles Triangle 38">
            <a:extLst>
              <a:ext uri="{FF2B5EF4-FFF2-40B4-BE49-F238E27FC236}">
                <a16:creationId xmlns:a16="http://schemas.microsoft.com/office/drawing/2014/main" id="{9B86E7CE-FF02-2E41-8AD6-D1705B60C5C8}"/>
              </a:ext>
            </a:extLst>
          </p:cNvPr>
          <p:cNvSpPr/>
          <p:nvPr/>
        </p:nvSpPr>
        <p:spPr>
          <a:xfrm rot="5400000">
            <a:off x="9747927" y="4335638"/>
            <a:ext cx="179474" cy="167922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5" name="Isosceles Triangle 40">
            <a:extLst>
              <a:ext uri="{FF2B5EF4-FFF2-40B4-BE49-F238E27FC236}">
                <a16:creationId xmlns:a16="http://schemas.microsoft.com/office/drawing/2014/main" id="{1287FBD8-8F15-D745-B721-9126852BCAE5}"/>
              </a:ext>
            </a:extLst>
          </p:cNvPr>
          <p:cNvSpPr/>
          <p:nvPr/>
        </p:nvSpPr>
        <p:spPr>
          <a:xfrm rot="16320000">
            <a:off x="10267674" y="4335640"/>
            <a:ext cx="179474" cy="167922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Isosceles Triangle 41">
            <a:extLst>
              <a:ext uri="{FF2B5EF4-FFF2-40B4-BE49-F238E27FC236}">
                <a16:creationId xmlns:a16="http://schemas.microsoft.com/office/drawing/2014/main" id="{42F5D752-A494-814A-9073-875267507BE7}"/>
              </a:ext>
            </a:extLst>
          </p:cNvPr>
          <p:cNvSpPr/>
          <p:nvPr/>
        </p:nvSpPr>
        <p:spPr>
          <a:xfrm rot="16320000">
            <a:off x="6157427" y="4369166"/>
            <a:ext cx="179474" cy="167922"/>
          </a:xfrm>
          <a:prstGeom prst="triangl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274E93A-7530-5349-8740-85BB66FF7BEA}"/>
              </a:ext>
            </a:extLst>
          </p:cNvPr>
          <p:cNvSpPr txBox="1"/>
          <p:nvPr/>
        </p:nvSpPr>
        <p:spPr>
          <a:xfrm>
            <a:off x="6062332" y="1238359"/>
            <a:ext cx="1109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Unstable!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AF77A98-250A-B540-AA24-873DC97141FC}"/>
              </a:ext>
            </a:extLst>
          </p:cNvPr>
          <p:cNvSpPr txBox="1"/>
          <p:nvPr/>
        </p:nvSpPr>
        <p:spPr>
          <a:xfrm>
            <a:off x="9988537" y="1186133"/>
            <a:ext cx="855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prstClr val="black"/>
                </a:solidFill>
                <a:latin typeface="Calibri"/>
              </a:rPr>
              <a:t>Stable!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EE65CDA-F54D-8246-946B-574641F83EFE}"/>
              </a:ext>
            </a:extLst>
          </p:cNvPr>
          <p:cNvSpPr txBox="1"/>
          <p:nvPr/>
        </p:nvSpPr>
        <p:spPr>
          <a:xfrm>
            <a:off x="8906085" y="2600867"/>
            <a:ext cx="112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Assembly 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AADAEE-E96B-FD41-80E9-C91B78309412}"/>
              </a:ext>
            </a:extLst>
          </p:cNvPr>
          <p:cNvSpPr txBox="1"/>
          <p:nvPr/>
        </p:nvSpPr>
        <p:spPr>
          <a:xfrm>
            <a:off x="10807036" y="2602468"/>
            <a:ext cx="13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Disassembly 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8DCAEBC-D7DA-9C41-9E72-8C1348A68512}"/>
              </a:ext>
            </a:extLst>
          </p:cNvPr>
          <p:cNvSpPr txBox="1"/>
          <p:nvPr/>
        </p:nvSpPr>
        <p:spPr>
          <a:xfrm>
            <a:off x="7030631" y="2555116"/>
            <a:ext cx="1128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Assembly 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1F77157-588A-BA47-95E4-35BD0CC1EC18}"/>
              </a:ext>
            </a:extLst>
          </p:cNvPr>
          <p:cNvSpPr txBox="1"/>
          <p:nvPr/>
        </p:nvSpPr>
        <p:spPr>
          <a:xfrm>
            <a:off x="5394634" y="2438656"/>
            <a:ext cx="1391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Disassembly </a:t>
            </a:r>
          </a:p>
        </p:txBody>
      </p:sp>
    </p:spTree>
    <p:extLst>
      <p:ext uri="{BB962C8B-B14F-4D97-AF65-F5344CB8AC3E}">
        <p14:creationId xmlns:p14="http://schemas.microsoft.com/office/powerpoint/2010/main" val="2835047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B498AC-7B7D-404F-9ED9-532E7BA3FC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Review: Original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105E2-C213-1242-A952-E1E8EFF4E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original approach was to average the time for ONE depolymerization event to occur at a given length</a:t>
            </a:r>
          </a:p>
          <a:p>
            <a:pPr lvl="1"/>
            <a:r>
              <a:rPr lang="en-US" dirty="0"/>
              <a:t>We then compiled the data from each length and made a “length versus time” plot</a:t>
            </a:r>
          </a:p>
          <a:p>
            <a:pPr lvl="1"/>
            <a:r>
              <a:rPr lang="en-US" dirty="0"/>
              <a:t>This was unsuccessful because the filament was starting “empty,” so the first step always takes longer than subsequent steps</a:t>
            </a:r>
          </a:p>
          <a:p>
            <a:pPr lvl="1"/>
            <a:r>
              <a:rPr lang="en-US" dirty="0"/>
              <a:t>Our initial equations were also wrong because of the way they calculated walk time</a:t>
            </a:r>
          </a:p>
        </p:txBody>
      </p:sp>
    </p:spTree>
    <p:extLst>
      <p:ext uri="{BB962C8B-B14F-4D97-AF65-F5344CB8AC3E}">
        <p14:creationId xmlns:p14="http://schemas.microsoft.com/office/powerpoint/2010/main" val="19291557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U-Turn Arrow 3">
            <a:extLst>
              <a:ext uri="{FF2B5EF4-FFF2-40B4-BE49-F238E27FC236}">
                <a16:creationId xmlns:a16="http://schemas.microsoft.com/office/drawing/2014/main" id="{C0893B59-7253-3E42-80BE-FBB784A20343}"/>
              </a:ext>
            </a:extLst>
          </p:cNvPr>
          <p:cNvSpPr/>
          <p:nvPr/>
        </p:nvSpPr>
        <p:spPr>
          <a:xfrm rot="5400000" flipV="1">
            <a:off x="1206807" y="3068363"/>
            <a:ext cx="2895504" cy="1345226"/>
          </a:xfrm>
          <a:prstGeom prst="utur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713CD6-E59D-0C47-8288-2A4D6486829F}"/>
              </a:ext>
            </a:extLst>
          </p:cNvPr>
          <p:cNvSpPr/>
          <p:nvPr/>
        </p:nvSpPr>
        <p:spPr>
          <a:xfrm>
            <a:off x="516678" y="2893981"/>
            <a:ext cx="11157328" cy="55459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66A1A2-DFFB-8C40-ADB3-C4B3116B3BBD}"/>
              </a:ext>
            </a:extLst>
          </p:cNvPr>
          <p:cNvSpPr/>
          <p:nvPr/>
        </p:nvSpPr>
        <p:spPr>
          <a:xfrm>
            <a:off x="205526" y="3704399"/>
            <a:ext cx="11773704" cy="554596"/>
          </a:xfrm>
          <a:prstGeom prst="roundRect">
            <a:avLst/>
          </a:prstGeom>
          <a:solidFill>
            <a:schemeClr val="bg1"/>
          </a:solidFill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179C1C2-FC26-2040-9875-F2ED2FDA9FBD}"/>
              </a:ext>
            </a:extLst>
          </p:cNvPr>
          <p:cNvGrpSpPr/>
          <p:nvPr/>
        </p:nvGrpSpPr>
        <p:grpSpPr>
          <a:xfrm>
            <a:off x="267766" y="557592"/>
            <a:ext cx="3798618" cy="868485"/>
            <a:chOff x="3433178" y="2706855"/>
            <a:chExt cx="5588249" cy="1006209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C48DC23-90FF-7645-9759-499651E0A33F}"/>
                </a:ext>
              </a:extLst>
            </p:cNvPr>
            <p:cNvGrpSpPr/>
            <p:nvPr/>
          </p:nvGrpSpPr>
          <p:grpSpPr>
            <a:xfrm>
              <a:off x="3433178" y="2925931"/>
              <a:ext cx="5588249" cy="391048"/>
              <a:chOff x="1638668" y="4000351"/>
              <a:chExt cx="5588249" cy="391048"/>
            </a:xfrm>
          </p:grpSpPr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4A5466AF-CE2B-CF48-BC4A-E7B067AE71C0}"/>
                  </a:ext>
                </a:extLst>
              </p:cNvPr>
              <p:cNvGrpSpPr/>
              <p:nvPr/>
            </p:nvGrpSpPr>
            <p:grpSpPr>
              <a:xfrm rot="16200000">
                <a:off x="3883968" y="3638130"/>
                <a:ext cx="304800" cy="1201737"/>
                <a:chOff x="5686097" y="2949849"/>
                <a:chExt cx="304800" cy="1201737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BDC78D3A-F9A8-3442-BDC0-58A042AD2DDB}"/>
                    </a:ext>
                  </a:extLst>
                </p:cNvPr>
                <p:cNvSpPr/>
                <p:nvPr/>
              </p:nvSpPr>
              <p:spPr>
                <a:xfrm>
                  <a:off x="5686097" y="2949849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4281ED6B-4F1D-7947-AF72-3E4E6CDB3B2D}"/>
                    </a:ext>
                  </a:extLst>
                </p:cNvPr>
                <p:cNvSpPr/>
                <p:nvPr/>
              </p:nvSpPr>
              <p:spPr>
                <a:xfrm>
                  <a:off x="5686097" y="3237186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0" name="Group 29">
                  <a:extLst>
                    <a:ext uri="{FF2B5EF4-FFF2-40B4-BE49-F238E27FC236}">
                      <a16:creationId xmlns:a16="http://schemas.microsoft.com/office/drawing/2014/main" id="{E8668C36-CB4A-714F-A403-050B7CC9C116}"/>
                    </a:ext>
                  </a:extLst>
                </p:cNvPr>
                <p:cNvGrpSpPr/>
                <p:nvPr/>
              </p:nvGrpSpPr>
              <p:grpSpPr>
                <a:xfrm>
                  <a:off x="5686097" y="3541986"/>
                  <a:ext cx="304800" cy="609600"/>
                  <a:chOff x="5838497" y="4021274"/>
                  <a:chExt cx="304800" cy="609600"/>
                </a:xfrm>
              </p:grpSpPr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2AC6989D-E9AE-454A-886E-226082358D2E}"/>
                      </a:ext>
                    </a:extLst>
                  </p:cNvPr>
                  <p:cNvSpPr/>
                  <p:nvPr/>
                </p:nvSpPr>
                <p:spPr>
                  <a:xfrm>
                    <a:off x="5838497" y="40212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EA44B362-EA6B-DD4D-9445-CB6914BD8493}"/>
                      </a:ext>
                    </a:extLst>
                  </p:cNvPr>
                  <p:cNvSpPr/>
                  <p:nvPr/>
                </p:nvSpPr>
                <p:spPr>
                  <a:xfrm>
                    <a:off x="5838497" y="43260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EDF99C55-C3C7-D14B-8A74-D53D8E5ECBC3}"/>
                  </a:ext>
                </a:extLst>
              </p:cNvPr>
              <p:cNvCxnSpPr/>
              <p:nvPr/>
            </p:nvCxnSpPr>
            <p:spPr>
              <a:xfrm>
                <a:off x="4942037" y="4238997"/>
                <a:ext cx="422443" cy="0"/>
              </a:xfrm>
              <a:prstGeom prst="straightConnector1">
                <a:avLst/>
              </a:prstGeom>
              <a:ln>
                <a:solidFill>
                  <a:srgbClr val="DCA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BF5200D-1112-E241-9D5D-807F65192DEC}"/>
                  </a:ext>
                </a:extLst>
              </p:cNvPr>
              <p:cNvGrpSpPr/>
              <p:nvPr/>
            </p:nvGrpSpPr>
            <p:grpSpPr>
              <a:xfrm rot="5400000">
                <a:off x="5900569" y="3790530"/>
                <a:ext cx="304800" cy="896937"/>
                <a:chOff x="5791200" y="2758237"/>
                <a:chExt cx="304800" cy="896937"/>
              </a:xfrm>
            </p:grpSpPr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0D709FBD-EDD0-A240-9321-424956A4CDC2}"/>
                    </a:ext>
                  </a:extLst>
                </p:cNvPr>
                <p:cNvSpPr/>
                <p:nvPr/>
              </p:nvSpPr>
              <p:spPr>
                <a:xfrm>
                  <a:off x="5791200" y="27582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F20D1DC4-2A8A-314E-B475-B33DB4376E31}"/>
                    </a:ext>
                  </a:extLst>
                </p:cNvPr>
                <p:cNvSpPr/>
                <p:nvPr/>
              </p:nvSpPr>
              <p:spPr>
                <a:xfrm>
                  <a:off x="5791200" y="30630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A7F1EFE3-BE65-1D4C-BEBB-045C877E50D5}"/>
                    </a:ext>
                  </a:extLst>
                </p:cNvPr>
                <p:cNvSpPr/>
                <p:nvPr/>
              </p:nvSpPr>
              <p:spPr>
                <a:xfrm>
                  <a:off x="5791200" y="3350374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48C28F3-6DD0-104B-B687-F2C221C23032}"/>
                  </a:ext>
                </a:extLst>
              </p:cNvPr>
              <p:cNvSpPr/>
              <p:nvPr/>
            </p:nvSpPr>
            <p:spPr>
              <a:xfrm rot="16200000">
                <a:off x="6922117" y="4086598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71A829BB-EE08-F541-8002-F3F980B8D0EE}"/>
                  </a:ext>
                </a:extLst>
              </p:cNvPr>
              <p:cNvSpPr/>
              <p:nvPr/>
            </p:nvSpPr>
            <p:spPr>
              <a:xfrm>
                <a:off x="4403715" y="4000351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320BE6AE-D70B-C345-A468-D007B6A7AA1E}"/>
                  </a:ext>
                </a:extLst>
              </p:cNvPr>
              <p:cNvGrpSpPr/>
              <p:nvPr/>
            </p:nvGrpSpPr>
            <p:grpSpPr>
              <a:xfrm rot="16200000">
                <a:off x="2087136" y="3638127"/>
                <a:ext cx="304800" cy="1201736"/>
                <a:chOff x="5686097" y="2835550"/>
                <a:chExt cx="304800" cy="1201736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97E5281F-542C-6747-A73B-A11356A60A8F}"/>
                    </a:ext>
                  </a:extLst>
                </p:cNvPr>
                <p:cNvSpPr/>
                <p:nvPr/>
              </p:nvSpPr>
              <p:spPr>
                <a:xfrm>
                  <a:off x="5686097" y="2835550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DDDD21B5-CFA1-C744-9C8A-ACC22835EC52}"/>
                    </a:ext>
                  </a:extLst>
                </p:cNvPr>
                <p:cNvSpPr/>
                <p:nvPr/>
              </p:nvSpPr>
              <p:spPr>
                <a:xfrm>
                  <a:off x="5686097" y="312288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A4510A37-337D-5F4E-8A59-09DFD944466A}"/>
                    </a:ext>
                  </a:extLst>
                </p:cNvPr>
                <p:cNvGrpSpPr/>
                <p:nvPr/>
              </p:nvGrpSpPr>
              <p:grpSpPr>
                <a:xfrm>
                  <a:off x="5686097" y="3427686"/>
                  <a:ext cx="304800" cy="609600"/>
                  <a:chOff x="5838497" y="3906974"/>
                  <a:chExt cx="304800" cy="609600"/>
                </a:xfrm>
              </p:grpSpPr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B716E5BD-2B75-FB4E-B733-485194A64738}"/>
                      </a:ext>
                    </a:extLst>
                  </p:cNvPr>
                  <p:cNvSpPr/>
                  <p:nvPr/>
                </p:nvSpPr>
                <p:spPr>
                  <a:xfrm>
                    <a:off x="5838497" y="39069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090E86CC-6599-E148-A5D6-3CF62439F529}"/>
                      </a:ext>
                    </a:extLst>
                  </p:cNvPr>
                  <p:cNvSpPr/>
                  <p:nvPr/>
                </p:nvSpPr>
                <p:spPr>
                  <a:xfrm>
                    <a:off x="5838497" y="42117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2672D7A-ED52-0549-9ED6-A57005DA39DE}"/>
                  </a:ext>
                </a:extLst>
              </p:cNvPr>
              <p:cNvSpPr/>
              <p:nvPr/>
            </p:nvSpPr>
            <p:spPr>
              <a:xfrm>
                <a:off x="7002127" y="4005342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E79211F0-8AE7-9040-9A49-83B5C79B6DEB}"/>
                </a:ext>
              </a:extLst>
            </p:cNvPr>
            <p:cNvSpPr/>
            <p:nvPr/>
          </p:nvSpPr>
          <p:spPr>
            <a:xfrm>
              <a:off x="4694387" y="2706855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4BE000B2-FF15-2546-BB4F-94232801114D}"/>
                </a:ext>
              </a:extLst>
            </p:cNvPr>
            <p:cNvSpPr/>
            <p:nvPr/>
          </p:nvSpPr>
          <p:spPr>
            <a:xfrm>
              <a:off x="3991768" y="3540575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34D3D49-6083-294A-8562-E5D95EE0FA18}"/>
                </a:ext>
              </a:extLst>
            </p:cNvPr>
            <p:cNvSpPr/>
            <p:nvPr/>
          </p:nvSpPr>
          <p:spPr>
            <a:xfrm>
              <a:off x="3558364" y="2720645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3E440460-A938-5945-A6A1-25FB6E3BDC11}"/>
                </a:ext>
              </a:extLst>
            </p:cNvPr>
            <p:cNvSpPr/>
            <p:nvPr/>
          </p:nvSpPr>
          <p:spPr>
            <a:xfrm rot="17940871">
              <a:off x="4361278" y="2917905"/>
              <a:ext cx="389831" cy="258590"/>
            </a:xfrm>
            <a:prstGeom prst="arc">
              <a:avLst/>
            </a:prstGeom>
            <a:ln>
              <a:solidFill>
                <a:srgbClr val="DCAC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5BFEFBC-BD10-B746-A3D8-45FC56946786}"/>
              </a:ext>
            </a:extLst>
          </p:cNvPr>
          <p:cNvGrpSpPr/>
          <p:nvPr/>
        </p:nvGrpSpPr>
        <p:grpSpPr>
          <a:xfrm>
            <a:off x="7147297" y="401068"/>
            <a:ext cx="4282183" cy="960518"/>
            <a:chOff x="1454868" y="4186043"/>
            <a:chExt cx="7537481" cy="992419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FA365BF-A1BA-834F-9A78-50EC54CEBCC6}"/>
                </a:ext>
              </a:extLst>
            </p:cNvPr>
            <p:cNvGrpSpPr/>
            <p:nvPr/>
          </p:nvGrpSpPr>
          <p:grpSpPr>
            <a:xfrm>
              <a:off x="3404100" y="4459480"/>
              <a:ext cx="5588249" cy="391048"/>
              <a:chOff x="1638668" y="4000351"/>
              <a:chExt cx="5588249" cy="391048"/>
            </a:xfrm>
          </p:grpSpPr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D4BC2FA-23DF-C34C-A2E5-A9A84B472E2D}"/>
                  </a:ext>
                </a:extLst>
              </p:cNvPr>
              <p:cNvGrpSpPr/>
              <p:nvPr/>
            </p:nvGrpSpPr>
            <p:grpSpPr>
              <a:xfrm rot="16200000">
                <a:off x="3883968" y="3638130"/>
                <a:ext cx="304800" cy="1201737"/>
                <a:chOff x="5686097" y="2949849"/>
                <a:chExt cx="304800" cy="1201737"/>
              </a:xfrm>
            </p:grpSpPr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DD0B2E58-3FE5-744E-9140-D921D87F2A68}"/>
                    </a:ext>
                  </a:extLst>
                </p:cNvPr>
                <p:cNvSpPr/>
                <p:nvPr/>
              </p:nvSpPr>
              <p:spPr>
                <a:xfrm>
                  <a:off x="5686097" y="2949849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33B86FE-A226-844C-BB71-79A03F010582}"/>
                    </a:ext>
                  </a:extLst>
                </p:cNvPr>
                <p:cNvSpPr/>
                <p:nvPr/>
              </p:nvSpPr>
              <p:spPr>
                <a:xfrm>
                  <a:off x="5686097" y="3237186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63" name="Group 62">
                  <a:extLst>
                    <a:ext uri="{FF2B5EF4-FFF2-40B4-BE49-F238E27FC236}">
                      <a16:creationId xmlns:a16="http://schemas.microsoft.com/office/drawing/2014/main" id="{0B4DDC17-DA26-9248-93B4-299A4C4844B4}"/>
                    </a:ext>
                  </a:extLst>
                </p:cNvPr>
                <p:cNvGrpSpPr/>
                <p:nvPr/>
              </p:nvGrpSpPr>
              <p:grpSpPr>
                <a:xfrm>
                  <a:off x="5686097" y="3541986"/>
                  <a:ext cx="304800" cy="609600"/>
                  <a:chOff x="5838497" y="4021274"/>
                  <a:chExt cx="304800" cy="609600"/>
                </a:xfrm>
              </p:grpSpPr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757F1A26-13DB-5644-8CFF-C2203363E97C}"/>
                      </a:ext>
                    </a:extLst>
                  </p:cNvPr>
                  <p:cNvSpPr/>
                  <p:nvPr/>
                </p:nvSpPr>
                <p:spPr>
                  <a:xfrm>
                    <a:off x="5838497" y="40212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DBFF3746-949C-9C48-AF2D-CDD5542F10BA}"/>
                      </a:ext>
                    </a:extLst>
                  </p:cNvPr>
                  <p:cNvSpPr/>
                  <p:nvPr/>
                </p:nvSpPr>
                <p:spPr>
                  <a:xfrm>
                    <a:off x="5838497" y="43260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24E30051-0F0C-1C47-93F0-06CBC8EFD0D4}"/>
                  </a:ext>
                </a:extLst>
              </p:cNvPr>
              <p:cNvCxnSpPr/>
              <p:nvPr/>
            </p:nvCxnSpPr>
            <p:spPr>
              <a:xfrm>
                <a:off x="4942037" y="4238997"/>
                <a:ext cx="422443" cy="0"/>
              </a:xfrm>
              <a:prstGeom prst="straightConnector1">
                <a:avLst/>
              </a:prstGeom>
              <a:ln>
                <a:solidFill>
                  <a:srgbClr val="DCACFF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Group 47">
                <a:extLst>
                  <a:ext uri="{FF2B5EF4-FFF2-40B4-BE49-F238E27FC236}">
                    <a16:creationId xmlns:a16="http://schemas.microsoft.com/office/drawing/2014/main" id="{8E0F822C-8694-D146-99F1-74E2A36B2E83}"/>
                  </a:ext>
                </a:extLst>
              </p:cNvPr>
              <p:cNvGrpSpPr/>
              <p:nvPr/>
            </p:nvGrpSpPr>
            <p:grpSpPr>
              <a:xfrm rot="5400000">
                <a:off x="5900569" y="3790530"/>
                <a:ext cx="304800" cy="896937"/>
                <a:chOff x="5791200" y="2758237"/>
                <a:chExt cx="304800" cy="896937"/>
              </a:xfrm>
            </p:grpSpPr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952064DC-0925-2149-B1E4-B1C8C50BA7CE}"/>
                    </a:ext>
                  </a:extLst>
                </p:cNvPr>
                <p:cNvSpPr/>
                <p:nvPr/>
              </p:nvSpPr>
              <p:spPr>
                <a:xfrm>
                  <a:off x="5791200" y="27582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2A4414C6-C647-BC4C-B4B1-26A360764A43}"/>
                    </a:ext>
                  </a:extLst>
                </p:cNvPr>
                <p:cNvSpPr/>
                <p:nvPr/>
              </p:nvSpPr>
              <p:spPr>
                <a:xfrm>
                  <a:off x="5791200" y="30630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Rectangle 59">
                  <a:extLst>
                    <a:ext uri="{FF2B5EF4-FFF2-40B4-BE49-F238E27FC236}">
                      <a16:creationId xmlns:a16="http://schemas.microsoft.com/office/drawing/2014/main" id="{1F1035BE-2ED1-C045-B694-A3E976D5BD10}"/>
                    </a:ext>
                  </a:extLst>
                </p:cNvPr>
                <p:cNvSpPr/>
                <p:nvPr/>
              </p:nvSpPr>
              <p:spPr>
                <a:xfrm>
                  <a:off x="5791200" y="3350374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D1C33C32-48EF-2542-B920-F7657C896542}"/>
                  </a:ext>
                </a:extLst>
              </p:cNvPr>
              <p:cNvSpPr/>
              <p:nvPr/>
            </p:nvSpPr>
            <p:spPr>
              <a:xfrm rot="16200000">
                <a:off x="6922117" y="4086598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4B894A0-49A7-9242-8B22-A5BA2C2C1C3D}"/>
                  </a:ext>
                </a:extLst>
              </p:cNvPr>
              <p:cNvSpPr/>
              <p:nvPr/>
            </p:nvSpPr>
            <p:spPr>
              <a:xfrm>
                <a:off x="4403715" y="4000351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11C6C128-51A6-3D43-A06C-9FAAEEBA558F}"/>
                  </a:ext>
                </a:extLst>
              </p:cNvPr>
              <p:cNvGrpSpPr/>
              <p:nvPr/>
            </p:nvGrpSpPr>
            <p:grpSpPr>
              <a:xfrm rot="16200000">
                <a:off x="2087136" y="3638127"/>
                <a:ext cx="304800" cy="1201736"/>
                <a:chOff x="5686097" y="2835550"/>
                <a:chExt cx="304800" cy="1201736"/>
              </a:xfrm>
            </p:grpSpPr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D6524CE7-5FFC-1540-B3F9-1105FE71F43E}"/>
                    </a:ext>
                  </a:extLst>
                </p:cNvPr>
                <p:cNvSpPr/>
                <p:nvPr/>
              </p:nvSpPr>
              <p:spPr>
                <a:xfrm>
                  <a:off x="5686097" y="2835550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61CCDD72-4BDF-654F-9296-DC5003B7D8DD}"/>
                    </a:ext>
                  </a:extLst>
                </p:cNvPr>
                <p:cNvSpPr/>
                <p:nvPr/>
              </p:nvSpPr>
              <p:spPr>
                <a:xfrm>
                  <a:off x="5686097" y="312288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rgbClr val="DCAC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665D94BC-0683-244B-8E8C-30EFC588A884}"/>
                    </a:ext>
                  </a:extLst>
                </p:cNvPr>
                <p:cNvGrpSpPr/>
                <p:nvPr/>
              </p:nvGrpSpPr>
              <p:grpSpPr>
                <a:xfrm>
                  <a:off x="5686097" y="3427686"/>
                  <a:ext cx="304800" cy="609600"/>
                  <a:chOff x="5838497" y="3906974"/>
                  <a:chExt cx="304800" cy="609600"/>
                </a:xfrm>
              </p:grpSpPr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77D5B0B8-A663-3741-B348-165AE8A61D16}"/>
                      </a:ext>
                    </a:extLst>
                  </p:cNvPr>
                  <p:cNvSpPr/>
                  <p:nvPr/>
                </p:nvSpPr>
                <p:spPr>
                  <a:xfrm>
                    <a:off x="5838497" y="39069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0D1C33C3-646B-2543-B3AA-DC3E397543F5}"/>
                      </a:ext>
                    </a:extLst>
                  </p:cNvPr>
                  <p:cNvSpPr/>
                  <p:nvPr/>
                </p:nvSpPr>
                <p:spPr>
                  <a:xfrm>
                    <a:off x="5838497" y="42117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rgbClr val="DCAC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AED3299E-D101-7B43-931F-4D6B770CA2D4}"/>
                  </a:ext>
                </a:extLst>
              </p:cNvPr>
              <p:cNvSpPr/>
              <p:nvPr/>
            </p:nvSpPr>
            <p:spPr>
              <a:xfrm>
                <a:off x="7002127" y="4005342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3BD3B10D-5D8F-3A48-B907-5F851EB5204C}"/>
                </a:ext>
              </a:extLst>
            </p:cNvPr>
            <p:cNvGrpSpPr/>
            <p:nvPr/>
          </p:nvGrpSpPr>
          <p:grpSpPr>
            <a:xfrm>
              <a:off x="1454868" y="4545726"/>
              <a:ext cx="1201736" cy="304800"/>
              <a:chOff x="1454868" y="3791346"/>
              <a:chExt cx="1201736" cy="304800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797D4F40-2BEB-884B-AA47-C0AB87F833F7}"/>
                  </a:ext>
                </a:extLst>
              </p:cNvPr>
              <p:cNvSpPr/>
              <p:nvPr/>
            </p:nvSpPr>
            <p:spPr>
              <a:xfrm rot="16200000">
                <a:off x="1454868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D7CEE3D3-E90D-1745-9559-7565B717325D}"/>
                  </a:ext>
                </a:extLst>
              </p:cNvPr>
              <p:cNvSpPr/>
              <p:nvPr/>
            </p:nvSpPr>
            <p:spPr>
              <a:xfrm rot="16200000">
                <a:off x="1742205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B009DAA-F204-1A4C-86F7-CFB66A76A5B0}"/>
                  </a:ext>
                </a:extLst>
              </p:cNvPr>
              <p:cNvSpPr/>
              <p:nvPr/>
            </p:nvSpPr>
            <p:spPr>
              <a:xfrm rot="16200000">
                <a:off x="2047004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161939B0-CDF4-994B-A97E-67209823AA8F}"/>
                  </a:ext>
                </a:extLst>
              </p:cNvPr>
              <p:cNvSpPr/>
              <p:nvPr/>
            </p:nvSpPr>
            <p:spPr>
              <a:xfrm rot="16200000">
                <a:off x="2351804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rgbClr val="DCAC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070C96-CE0B-3348-B211-43CF37DA41F7}"/>
                </a:ext>
              </a:extLst>
            </p:cNvPr>
            <p:cNvCxnSpPr/>
            <p:nvPr/>
          </p:nvCxnSpPr>
          <p:spPr>
            <a:xfrm>
              <a:off x="2774147" y="4700399"/>
              <a:ext cx="422443" cy="0"/>
            </a:xfrm>
            <a:prstGeom prst="straightConnector1">
              <a:avLst/>
            </a:prstGeom>
            <a:ln>
              <a:solidFill>
                <a:srgbClr val="DCAC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C050D63F-5BCA-D44A-A278-A2DC0C61A6D5}"/>
                </a:ext>
              </a:extLst>
            </p:cNvPr>
            <p:cNvSpPr/>
            <p:nvPr/>
          </p:nvSpPr>
          <p:spPr>
            <a:xfrm>
              <a:off x="2656604" y="4200890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69E4E046-D1D0-3A4B-AB2F-E5F4377FF138}"/>
                </a:ext>
              </a:extLst>
            </p:cNvPr>
            <p:cNvSpPr/>
            <p:nvPr/>
          </p:nvSpPr>
          <p:spPr>
            <a:xfrm>
              <a:off x="2431813" y="5005973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7B141A3D-C80E-9345-BA13-5C62D7A65758}"/>
                </a:ext>
              </a:extLst>
            </p:cNvPr>
            <p:cNvSpPr/>
            <p:nvPr/>
          </p:nvSpPr>
          <p:spPr>
            <a:xfrm>
              <a:off x="1998409" y="4186043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rgbClr val="DCAC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Arc 39">
              <a:extLst>
                <a:ext uri="{FF2B5EF4-FFF2-40B4-BE49-F238E27FC236}">
                  <a16:creationId xmlns:a16="http://schemas.microsoft.com/office/drawing/2014/main" id="{8A3A66B7-B844-954A-A156-A03BDDABB259}"/>
                </a:ext>
              </a:extLst>
            </p:cNvPr>
            <p:cNvSpPr/>
            <p:nvPr/>
          </p:nvSpPr>
          <p:spPr>
            <a:xfrm>
              <a:off x="4067415" y="4384809"/>
              <a:ext cx="389831" cy="258590"/>
            </a:xfrm>
            <a:prstGeom prst="arc">
              <a:avLst/>
            </a:prstGeom>
            <a:ln>
              <a:solidFill>
                <a:srgbClr val="DCACFF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Arc 40">
              <a:extLst>
                <a:ext uri="{FF2B5EF4-FFF2-40B4-BE49-F238E27FC236}">
                  <a16:creationId xmlns:a16="http://schemas.microsoft.com/office/drawing/2014/main" id="{EE86F29C-FCB9-EE45-AD00-FAF913AC0F3F}"/>
                </a:ext>
              </a:extLst>
            </p:cNvPr>
            <p:cNvSpPr/>
            <p:nvPr/>
          </p:nvSpPr>
          <p:spPr>
            <a:xfrm rot="17940871">
              <a:off x="3739755" y="4457199"/>
              <a:ext cx="389831" cy="258590"/>
            </a:xfrm>
            <a:prstGeom prst="arc">
              <a:avLst/>
            </a:prstGeom>
            <a:ln>
              <a:solidFill>
                <a:srgbClr val="DCACFF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Oval 65">
            <a:extLst>
              <a:ext uri="{FF2B5EF4-FFF2-40B4-BE49-F238E27FC236}">
                <a16:creationId xmlns:a16="http://schemas.microsoft.com/office/drawing/2014/main" id="{858662B1-F5EF-3E4E-B688-9AB1AF039671}"/>
              </a:ext>
            </a:extLst>
          </p:cNvPr>
          <p:cNvSpPr/>
          <p:nvPr/>
        </p:nvSpPr>
        <p:spPr>
          <a:xfrm flipH="1">
            <a:off x="8631532" y="392978"/>
            <a:ext cx="129203" cy="175034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BD635FF6-B9EA-974B-BBF3-C38C662512C8}"/>
              </a:ext>
            </a:extLst>
          </p:cNvPr>
          <p:cNvSpPr txBox="1"/>
          <p:nvPr/>
        </p:nvSpPr>
        <p:spPr>
          <a:xfrm>
            <a:off x="571851" y="1482498"/>
            <a:ext cx="1967525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k(On)+k(Off)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F98D90D-9CCC-8D43-AAEC-C43E580F0BFB}"/>
              </a:ext>
            </a:extLst>
          </p:cNvPr>
          <p:cNvSpPr txBox="1"/>
          <p:nvPr/>
        </p:nvSpPr>
        <p:spPr>
          <a:xfrm>
            <a:off x="6740353" y="1444744"/>
            <a:ext cx="5451647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k(On)*(Number of Monomers)+k(Diffuse)+k(Off)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8DDFF5A8-6F67-4B4A-87BF-AE2FC6850667}"/>
              </a:ext>
            </a:extLst>
          </p:cNvPr>
          <p:cNvSpPr txBox="1"/>
          <p:nvPr/>
        </p:nvSpPr>
        <p:spPr>
          <a:xfrm>
            <a:off x="3555638" y="2232914"/>
            <a:ext cx="4748270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ONE protein landing, diffusing,  falling off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15E17DB-C28A-D24A-87C7-CF361BD86BF0}"/>
              </a:ext>
            </a:extLst>
          </p:cNvPr>
          <p:cNvSpPr txBox="1"/>
          <p:nvPr/>
        </p:nvSpPr>
        <p:spPr>
          <a:xfrm>
            <a:off x="570692" y="2977262"/>
            <a:ext cx="11442386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this many times for each monomer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Avg</a:t>
            </a:r>
            <a:r>
              <a:rPr lang="en-US" dirty="0">
                <a:sym typeface="Wingdings" pitchFamily="2" charset="2"/>
              </a:rPr>
              <a:t> time for a protein to diffuse to end of filament of this length</a:t>
            </a:r>
            <a:endParaRPr 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4B16016-A2A7-0647-A1E6-70B9E5B737AC}"/>
              </a:ext>
            </a:extLst>
          </p:cNvPr>
          <p:cNvSpPr txBox="1"/>
          <p:nvPr/>
        </p:nvSpPr>
        <p:spPr>
          <a:xfrm>
            <a:off x="227931" y="3748570"/>
            <a:ext cx="11773704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Do this many times for each filament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Avg</a:t>
            </a:r>
            <a:r>
              <a:rPr lang="en-US" dirty="0">
                <a:sym typeface="Wingdings" pitchFamily="2" charset="2"/>
              </a:rPr>
              <a:t> time for a protein to diffuse to end of filament of multiple lengths</a:t>
            </a:r>
            <a:endParaRPr lang="en-US" dirty="0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61E78186-E77A-8745-8E71-093DB0C110F1}"/>
              </a:ext>
            </a:extLst>
          </p:cNvPr>
          <p:cNvSpPr txBox="1"/>
          <p:nvPr/>
        </p:nvSpPr>
        <p:spPr>
          <a:xfrm>
            <a:off x="3217554" y="4560460"/>
            <a:ext cx="5432680" cy="646331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proteins landing, diffusing,  falling off (once ONE protein reaches the end)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ACF7FF06-EE48-214D-BD94-A43D1E4E20A8}"/>
              </a:ext>
            </a:extLst>
          </p:cNvPr>
          <p:cNvSpPr txBox="1"/>
          <p:nvPr/>
        </p:nvSpPr>
        <p:spPr>
          <a:xfrm>
            <a:off x="670889" y="5572591"/>
            <a:ext cx="10902920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MULTIPLE proteins landing, diffusing,  falling off (once ONE protein reaches the end)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B2DA541-6C22-CE40-8882-BE01FD00F5FA}"/>
              </a:ext>
            </a:extLst>
          </p:cNvPr>
          <p:cNvSpPr txBox="1"/>
          <p:nvPr/>
        </p:nvSpPr>
        <p:spPr>
          <a:xfrm>
            <a:off x="634935" y="6199734"/>
            <a:ext cx="2450739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Concentration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9F9E500F-7B86-B14F-A409-E3FF5E8D5285}"/>
              </a:ext>
            </a:extLst>
          </p:cNvPr>
          <p:cNvSpPr txBox="1"/>
          <p:nvPr/>
        </p:nvSpPr>
        <p:spPr>
          <a:xfrm>
            <a:off x="9324722" y="6199734"/>
            <a:ext cx="2450739" cy="369332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Length</a:t>
            </a:r>
          </a:p>
        </p:txBody>
      </p:sp>
      <p:sp>
        <p:nvSpPr>
          <p:cNvPr id="76" name="Rounded Rectangle 75">
            <a:extLst>
              <a:ext uri="{FF2B5EF4-FFF2-40B4-BE49-F238E27FC236}">
                <a16:creationId xmlns:a16="http://schemas.microsoft.com/office/drawing/2014/main" id="{ED676394-AE76-6543-8ADA-FED929674483}"/>
              </a:ext>
            </a:extLst>
          </p:cNvPr>
          <p:cNvSpPr/>
          <p:nvPr/>
        </p:nvSpPr>
        <p:spPr>
          <a:xfrm>
            <a:off x="3555638" y="2125159"/>
            <a:ext cx="4595132" cy="554596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ounded Rectangle 76">
            <a:extLst>
              <a:ext uri="{FF2B5EF4-FFF2-40B4-BE49-F238E27FC236}">
                <a16:creationId xmlns:a16="http://schemas.microsoft.com/office/drawing/2014/main" id="{ECC9F9CD-4DEA-6343-9323-6969F4F407B8}"/>
              </a:ext>
            </a:extLst>
          </p:cNvPr>
          <p:cNvSpPr/>
          <p:nvPr/>
        </p:nvSpPr>
        <p:spPr>
          <a:xfrm>
            <a:off x="3308587" y="4583031"/>
            <a:ext cx="5257230" cy="707337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ounded Rectangle 77">
            <a:extLst>
              <a:ext uri="{FF2B5EF4-FFF2-40B4-BE49-F238E27FC236}">
                <a16:creationId xmlns:a16="http://schemas.microsoft.com/office/drawing/2014/main" id="{D1635F01-A9F9-2A44-B91F-70CD2A648867}"/>
              </a:ext>
            </a:extLst>
          </p:cNvPr>
          <p:cNvSpPr/>
          <p:nvPr/>
        </p:nvSpPr>
        <p:spPr>
          <a:xfrm>
            <a:off x="1563043" y="5558192"/>
            <a:ext cx="9167091" cy="383731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ounded Rectangle 78">
            <a:extLst>
              <a:ext uri="{FF2B5EF4-FFF2-40B4-BE49-F238E27FC236}">
                <a16:creationId xmlns:a16="http://schemas.microsoft.com/office/drawing/2014/main" id="{FF9F143B-C179-BA4B-B23D-80E9626844E2}"/>
              </a:ext>
            </a:extLst>
          </p:cNvPr>
          <p:cNvSpPr/>
          <p:nvPr/>
        </p:nvSpPr>
        <p:spPr>
          <a:xfrm>
            <a:off x="1050315" y="6178175"/>
            <a:ext cx="1703606" cy="430647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ounded Rectangle 79">
            <a:extLst>
              <a:ext uri="{FF2B5EF4-FFF2-40B4-BE49-F238E27FC236}">
                <a16:creationId xmlns:a16="http://schemas.microsoft.com/office/drawing/2014/main" id="{90F8D846-342A-B54D-9439-9239EDDB05EE}"/>
              </a:ext>
            </a:extLst>
          </p:cNvPr>
          <p:cNvSpPr/>
          <p:nvPr/>
        </p:nvSpPr>
        <p:spPr>
          <a:xfrm>
            <a:off x="9705168" y="6195027"/>
            <a:ext cx="1703606" cy="430647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Up Arrow 80">
            <a:extLst>
              <a:ext uri="{FF2B5EF4-FFF2-40B4-BE49-F238E27FC236}">
                <a16:creationId xmlns:a16="http://schemas.microsoft.com/office/drawing/2014/main" id="{95B3450E-FAF1-C74F-8A3A-89A49AE2EBB2}"/>
              </a:ext>
            </a:extLst>
          </p:cNvPr>
          <p:cNvSpPr/>
          <p:nvPr/>
        </p:nvSpPr>
        <p:spPr>
          <a:xfrm rot="5400000">
            <a:off x="5357493" y="510814"/>
            <a:ext cx="158904" cy="2464614"/>
          </a:xfrm>
          <a:prstGeom prst="up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3B9B6C1-4DAA-4E46-8C7D-1ED2769C69CF}"/>
              </a:ext>
            </a:extLst>
          </p:cNvPr>
          <p:cNvSpPr txBox="1"/>
          <p:nvPr/>
        </p:nvSpPr>
        <p:spPr>
          <a:xfrm>
            <a:off x="4217267" y="553278"/>
            <a:ext cx="2600196" cy="984885"/>
          </a:xfrm>
          <a:prstGeom prst="rect">
            <a:avLst/>
          </a:prstGeom>
          <a:noFill/>
          <a:ln>
            <a:solidFill>
              <a:srgbClr val="DCAC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Faster association, additional diffuse time </a:t>
            </a:r>
            <a:r>
              <a:rPr lang="en-US" sz="1100" dirty="0"/>
              <a:t>(slower for individual protein, faster at high concentration)</a:t>
            </a:r>
          </a:p>
        </p:txBody>
      </p:sp>
      <p:sp>
        <p:nvSpPr>
          <p:cNvPr id="83" name="Rounded Rectangle 82">
            <a:extLst>
              <a:ext uri="{FF2B5EF4-FFF2-40B4-BE49-F238E27FC236}">
                <a16:creationId xmlns:a16="http://schemas.microsoft.com/office/drawing/2014/main" id="{55BFBFF4-1352-1744-9E97-45105AF8FD6B}"/>
              </a:ext>
            </a:extLst>
          </p:cNvPr>
          <p:cNvSpPr/>
          <p:nvPr/>
        </p:nvSpPr>
        <p:spPr>
          <a:xfrm>
            <a:off x="152759" y="487545"/>
            <a:ext cx="4053585" cy="1514046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ounded Rectangle 83">
            <a:extLst>
              <a:ext uri="{FF2B5EF4-FFF2-40B4-BE49-F238E27FC236}">
                <a16:creationId xmlns:a16="http://schemas.microsoft.com/office/drawing/2014/main" id="{062D77EC-59EB-0F46-9D59-937F5B0DEA7C}"/>
              </a:ext>
            </a:extLst>
          </p:cNvPr>
          <p:cNvSpPr/>
          <p:nvPr/>
        </p:nvSpPr>
        <p:spPr>
          <a:xfrm>
            <a:off x="6738647" y="337931"/>
            <a:ext cx="5433986" cy="1616945"/>
          </a:xfrm>
          <a:prstGeom prst="roundRect">
            <a:avLst/>
          </a:prstGeom>
          <a:noFill/>
          <a:ln w="57150">
            <a:solidFill>
              <a:srgbClr val="DCACFF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Circular Arrow 84">
            <a:extLst>
              <a:ext uri="{FF2B5EF4-FFF2-40B4-BE49-F238E27FC236}">
                <a16:creationId xmlns:a16="http://schemas.microsoft.com/office/drawing/2014/main" id="{F196E2D0-D8BB-D240-91E3-C0FF125B9E23}"/>
              </a:ext>
            </a:extLst>
          </p:cNvPr>
          <p:cNvSpPr/>
          <p:nvPr/>
        </p:nvSpPr>
        <p:spPr>
          <a:xfrm rot="8554835">
            <a:off x="8029792" y="1654145"/>
            <a:ext cx="1313975" cy="1255910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0800000"/>
              <a:gd name="adj5" fmla="val 24428"/>
            </a:avLst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Down Arrow 85">
            <a:extLst>
              <a:ext uri="{FF2B5EF4-FFF2-40B4-BE49-F238E27FC236}">
                <a16:creationId xmlns:a16="http://schemas.microsoft.com/office/drawing/2014/main" id="{886612E5-CBAF-5840-B71E-2CCBFEC8CB4B}"/>
              </a:ext>
            </a:extLst>
          </p:cNvPr>
          <p:cNvSpPr/>
          <p:nvPr/>
        </p:nvSpPr>
        <p:spPr>
          <a:xfrm>
            <a:off x="5745060" y="2656878"/>
            <a:ext cx="249822" cy="323166"/>
          </a:xfrm>
          <a:prstGeom prst="dow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Down Arrow 86">
            <a:extLst>
              <a:ext uri="{FF2B5EF4-FFF2-40B4-BE49-F238E27FC236}">
                <a16:creationId xmlns:a16="http://schemas.microsoft.com/office/drawing/2014/main" id="{28690A27-A2B2-574F-97F2-37C85288A283}"/>
              </a:ext>
            </a:extLst>
          </p:cNvPr>
          <p:cNvSpPr/>
          <p:nvPr/>
        </p:nvSpPr>
        <p:spPr>
          <a:xfrm>
            <a:off x="5745060" y="3465664"/>
            <a:ext cx="249822" cy="323166"/>
          </a:xfrm>
          <a:prstGeom prst="dow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Down Arrow 87">
            <a:extLst>
              <a:ext uri="{FF2B5EF4-FFF2-40B4-BE49-F238E27FC236}">
                <a16:creationId xmlns:a16="http://schemas.microsoft.com/office/drawing/2014/main" id="{E59EAE1F-CAF9-1E4C-91F9-6837226A57E7}"/>
              </a:ext>
            </a:extLst>
          </p:cNvPr>
          <p:cNvSpPr/>
          <p:nvPr/>
        </p:nvSpPr>
        <p:spPr>
          <a:xfrm>
            <a:off x="5804862" y="5303611"/>
            <a:ext cx="249822" cy="323166"/>
          </a:xfrm>
          <a:prstGeom prst="dow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Down Arrow 88">
            <a:extLst>
              <a:ext uri="{FF2B5EF4-FFF2-40B4-BE49-F238E27FC236}">
                <a16:creationId xmlns:a16="http://schemas.microsoft.com/office/drawing/2014/main" id="{1ECCCA91-5FD9-8140-BFA7-3EC7912F787E}"/>
              </a:ext>
            </a:extLst>
          </p:cNvPr>
          <p:cNvSpPr/>
          <p:nvPr/>
        </p:nvSpPr>
        <p:spPr>
          <a:xfrm rot="2722183">
            <a:off x="1752386" y="5897058"/>
            <a:ext cx="249822" cy="323166"/>
          </a:xfrm>
          <a:prstGeom prst="dow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Down Arrow 89">
            <a:extLst>
              <a:ext uri="{FF2B5EF4-FFF2-40B4-BE49-F238E27FC236}">
                <a16:creationId xmlns:a16="http://schemas.microsoft.com/office/drawing/2014/main" id="{00BBB009-4B97-4E40-99B4-1ABC6C608DC6}"/>
              </a:ext>
            </a:extLst>
          </p:cNvPr>
          <p:cNvSpPr/>
          <p:nvPr/>
        </p:nvSpPr>
        <p:spPr>
          <a:xfrm rot="19080761">
            <a:off x="10332986" y="5928076"/>
            <a:ext cx="249822" cy="323166"/>
          </a:xfrm>
          <a:prstGeom prst="downArrow">
            <a:avLst/>
          </a:prstGeom>
          <a:solidFill>
            <a:srgbClr val="71001E"/>
          </a:solidFill>
          <a:ln>
            <a:solidFill>
              <a:srgbClr val="DCAC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1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4CEEF552-103E-8C49-A1C4-76DE7165D408}"/>
              </a:ext>
            </a:extLst>
          </p:cNvPr>
          <p:cNvGrpSpPr/>
          <p:nvPr/>
        </p:nvGrpSpPr>
        <p:grpSpPr>
          <a:xfrm>
            <a:off x="870091" y="434744"/>
            <a:ext cx="7537481" cy="992419"/>
            <a:chOff x="1454868" y="4186043"/>
            <a:chExt cx="7537481" cy="992419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ACEA1CD1-3AE1-E245-8126-60F9ACCB7D85}"/>
                </a:ext>
              </a:extLst>
            </p:cNvPr>
            <p:cNvGrpSpPr/>
            <p:nvPr/>
          </p:nvGrpSpPr>
          <p:grpSpPr>
            <a:xfrm>
              <a:off x="3404100" y="4459480"/>
              <a:ext cx="5588249" cy="391048"/>
              <a:chOff x="1638668" y="4000351"/>
              <a:chExt cx="5588249" cy="391048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A62D0717-8213-744C-9858-33BC07DC06DB}"/>
                  </a:ext>
                </a:extLst>
              </p:cNvPr>
              <p:cNvGrpSpPr/>
              <p:nvPr/>
            </p:nvGrpSpPr>
            <p:grpSpPr>
              <a:xfrm rot="16200000">
                <a:off x="3883968" y="3638130"/>
                <a:ext cx="304800" cy="1201737"/>
                <a:chOff x="5686097" y="2949849"/>
                <a:chExt cx="304800" cy="1201737"/>
              </a:xfrm>
            </p:grpSpPr>
            <p:sp>
              <p:nvSpPr>
                <p:cNvPr id="34" name="Rectangle 33">
                  <a:extLst>
                    <a:ext uri="{FF2B5EF4-FFF2-40B4-BE49-F238E27FC236}">
                      <a16:creationId xmlns:a16="http://schemas.microsoft.com/office/drawing/2014/main" id="{ABB00AD4-09ED-AB42-86A3-F9A4EEAC5169}"/>
                    </a:ext>
                  </a:extLst>
                </p:cNvPr>
                <p:cNvSpPr/>
                <p:nvPr/>
              </p:nvSpPr>
              <p:spPr>
                <a:xfrm>
                  <a:off x="5686097" y="2949849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226500A6-34C5-C543-A829-4CEED3E28BE9}"/>
                    </a:ext>
                  </a:extLst>
                </p:cNvPr>
                <p:cNvSpPr/>
                <p:nvPr/>
              </p:nvSpPr>
              <p:spPr>
                <a:xfrm>
                  <a:off x="5686097" y="3237186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3590F39C-FF27-754F-9562-220CE8753734}"/>
                    </a:ext>
                  </a:extLst>
                </p:cNvPr>
                <p:cNvGrpSpPr/>
                <p:nvPr/>
              </p:nvGrpSpPr>
              <p:grpSpPr>
                <a:xfrm>
                  <a:off x="5686097" y="3541986"/>
                  <a:ext cx="304800" cy="609600"/>
                  <a:chOff x="5838497" y="4021274"/>
                  <a:chExt cx="304800" cy="609600"/>
                </a:xfrm>
              </p:grpSpPr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CB513FFA-8BAB-E042-9571-B29A81C6C461}"/>
                      </a:ext>
                    </a:extLst>
                  </p:cNvPr>
                  <p:cNvSpPr/>
                  <p:nvPr/>
                </p:nvSpPr>
                <p:spPr>
                  <a:xfrm>
                    <a:off x="5838497" y="40212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D13A863F-2691-AC4B-AE53-36EC9D0D6002}"/>
                      </a:ext>
                    </a:extLst>
                  </p:cNvPr>
                  <p:cNvSpPr/>
                  <p:nvPr/>
                </p:nvSpPr>
                <p:spPr>
                  <a:xfrm>
                    <a:off x="5838497" y="43260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11253765-319F-A140-B7E5-4E4D1DC7B339}"/>
                  </a:ext>
                </a:extLst>
              </p:cNvPr>
              <p:cNvCxnSpPr/>
              <p:nvPr/>
            </p:nvCxnSpPr>
            <p:spPr>
              <a:xfrm>
                <a:off x="4942037" y="4238997"/>
                <a:ext cx="422443" cy="0"/>
              </a:xfrm>
              <a:prstGeom prst="straightConnector1">
                <a:avLst/>
              </a:prstGeom>
              <a:ln>
                <a:solidFill>
                  <a:schemeClr val="accent4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E787D2AA-1708-C442-9A22-13F26540A46F}"/>
                  </a:ext>
                </a:extLst>
              </p:cNvPr>
              <p:cNvGrpSpPr/>
              <p:nvPr/>
            </p:nvGrpSpPr>
            <p:grpSpPr>
              <a:xfrm rot="5400000">
                <a:off x="5900569" y="3790530"/>
                <a:ext cx="304800" cy="896937"/>
                <a:chOff x="5791200" y="2758237"/>
                <a:chExt cx="304800" cy="896937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D54C644-2FBB-B84D-A422-655B2B4B9D02}"/>
                    </a:ext>
                  </a:extLst>
                </p:cNvPr>
                <p:cNvSpPr/>
                <p:nvPr/>
              </p:nvSpPr>
              <p:spPr>
                <a:xfrm>
                  <a:off x="5791200" y="27582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023A5476-28AE-CF47-BA66-6FBAF0E977C2}"/>
                    </a:ext>
                  </a:extLst>
                </p:cNvPr>
                <p:cNvSpPr/>
                <p:nvPr/>
              </p:nvSpPr>
              <p:spPr>
                <a:xfrm>
                  <a:off x="5791200" y="306303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3C30AB39-6B7E-D54F-AB3E-E4C5FC501661}"/>
                    </a:ext>
                  </a:extLst>
                </p:cNvPr>
                <p:cNvSpPr/>
                <p:nvPr/>
              </p:nvSpPr>
              <p:spPr>
                <a:xfrm>
                  <a:off x="5791200" y="3350374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C15DF547-4E0F-4740-91A9-8FA858F9A71A}"/>
                  </a:ext>
                </a:extLst>
              </p:cNvPr>
              <p:cNvSpPr/>
              <p:nvPr/>
            </p:nvSpPr>
            <p:spPr>
              <a:xfrm rot="16200000">
                <a:off x="6922117" y="4086598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0CD4F02-2291-B24B-B340-D506C6DC7453}"/>
                  </a:ext>
                </a:extLst>
              </p:cNvPr>
              <p:cNvSpPr/>
              <p:nvPr/>
            </p:nvSpPr>
            <p:spPr>
              <a:xfrm>
                <a:off x="4403715" y="4000351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4568106-8457-8A44-8E26-3C004927F638}"/>
                  </a:ext>
                </a:extLst>
              </p:cNvPr>
              <p:cNvGrpSpPr/>
              <p:nvPr/>
            </p:nvGrpSpPr>
            <p:grpSpPr>
              <a:xfrm rot="16200000">
                <a:off x="2087136" y="3638127"/>
                <a:ext cx="304800" cy="1201736"/>
                <a:chOff x="5686097" y="2835550"/>
                <a:chExt cx="304800" cy="1201736"/>
              </a:xfrm>
            </p:grpSpPr>
            <p:sp>
              <p:nvSpPr>
                <p:cNvPr id="26" name="Rectangle 25">
                  <a:extLst>
                    <a:ext uri="{FF2B5EF4-FFF2-40B4-BE49-F238E27FC236}">
                      <a16:creationId xmlns:a16="http://schemas.microsoft.com/office/drawing/2014/main" id="{3CFAE23A-072A-B640-9FD1-CA7CEEB36AD7}"/>
                    </a:ext>
                  </a:extLst>
                </p:cNvPr>
                <p:cNvSpPr/>
                <p:nvPr/>
              </p:nvSpPr>
              <p:spPr>
                <a:xfrm>
                  <a:off x="5686097" y="2835550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:a16="http://schemas.microsoft.com/office/drawing/2014/main" id="{D400A392-3E59-FE4F-B5FD-C023448B8925}"/>
                    </a:ext>
                  </a:extLst>
                </p:cNvPr>
                <p:cNvSpPr/>
                <p:nvPr/>
              </p:nvSpPr>
              <p:spPr>
                <a:xfrm>
                  <a:off x="5686097" y="3122887"/>
                  <a:ext cx="304800" cy="304800"/>
                </a:xfrm>
                <a:prstGeom prst="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solidFill>
                    <a:schemeClr val="accent4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28" name="Group 27">
                  <a:extLst>
                    <a:ext uri="{FF2B5EF4-FFF2-40B4-BE49-F238E27FC236}">
                      <a16:creationId xmlns:a16="http://schemas.microsoft.com/office/drawing/2014/main" id="{DC445663-C653-2A46-89AD-B23366D3AE90}"/>
                    </a:ext>
                  </a:extLst>
                </p:cNvPr>
                <p:cNvGrpSpPr/>
                <p:nvPr/>
              </p:nvGrpSpPr>
              <p:grpSpPr>
                <a:xfrm>
                  <a:off x="5686097" y="3427686"/>
                  <a:ext cx="304800" cy="609600"/>
                  <a:chOff x="5838497" y="3906974"/>
                  <a:chExt cx="304800" cy="609600"/>
                </a:xfrm>
              </p:grpSpPr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16459700-628F-DF41-B329-AF5002D6AAC2}"/>
                      </a:ext>
                    </a:extLst>
                  </p:cNvPr>
                  <p:cNvSpPr/>
                  <p:nvPr/>
                </p:nvSpPr>
                <p:spPr>
                  <a:xfrm>
                    <a:off x="5838497" y="39069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93E9D9D5-B2C5-994C-9C74-929B06C4D95A}"/>
                      </a:ext>
                    </a:extLst>
                  </p:cNvPr>
                  <p:cNvSpPr/>
                  <p:nvPr/>
                </p:nvSpPr>
                <p:spPr>
                  <a:xfrm>
                    <a:off x="5838497" y="4211774"/>
                    <a:ext cx="304800" cy="304800"/>
                  </a:xfrm>
                  <a:prstGeom prst="rect">
                    <a:avLst/>
                  </a:prstGeom>
                  <a:solidFill>
                    <a:schemeClr val="accent4">
                      <a:lumMod val="60000"/>
                      <a:lumOff val="40000"/>
                    </a:schemeClr>
                  </a:solidFill>
                  <a:ln>
                    <a:solidFill>
                      <a:schemeClr val="accent4">
                        <a:lumMod val="50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91419686-E9DC-AC43-B333-ACDA95427FF0}"/>
                  </a:ext>
                </a:extLst>
              </p:cNvPr>
              <p:cNvSpPr/>
              <p:nvPr/>
            </p:nvSpPr>
            <p:spPr>
              <a:xfrm>
                <a:off x="7002127" y="4005342"/>
                <a:ext cx="144780" cy="17248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BA0E15D-5AF0-D04E-B255-CE283CAA7D13}"/>
                </a:ext>
              </a:extLst>
            </p:cNvPr>
            <p:cNvGrpSpPr/>
            <p:nvPr/>
          </p:nvGrpSpPr>
          <p:grpSpPr>
            <a:xfrm>
              <a:off x="1454868" y="4545726"/>
              <a:ext cx="1201736" cy="304800"/>
              <a:chOff x="1454868" y="3791346"/>
              <a:chExt cx="1201736" cy="3048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B4D7ACF4-C568-4B49-B828-6E165D40FA2E}"/>
                  </a:ext>
                </a:extLst>
              </p:cNvPr>
              <p:cNvSpPr/>
              <p:nvPr/>
            </p:nvSpPr>
            <p:spPr>
              <a:xfrm rot="16200000">
                <a:off x="1454868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2AD5C1D-C319-2B49-BAE5-478D6041A75B}"/>
                  </a:ext>
                </a:extLst>
              </p:cNvPr>
              <p:cNvSpPr/>
              <p:nvPr/>
            </p:nvSpPr>
            <p:spPr>
              <a:xfrm rot="16200000">
                <a:off x="1742205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E52310E-E683-C744-ABCF-B902C81D0A3D}"/>
                  </a:ext>
                </a:extLst>
              </p:cNvPr>
              <p:cNvSpPr/>
              <p:nvPr/>
            </p:nvSpPr>
            <p:spPr>
              <a:xfrm rot="16200000">
                <a:off x="2047004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7303E6B9-B53B-044E-A34B-01A69AFF93C5}"/>
                  </a:ext>
                </a:extLst>
              </p:cNvPr>
              <p:cNvSpPr/>
              <p:nvPr/>
            </p:nvSpPr>
            <p:spPr>
              <a:xfrm rot="16200000">
                <a:off x="2351804" y="3791346"/>
                <a:ext cx="304800" cy="304800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solidFill>
                  <a:schemeClr val="accent4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1F06545-DBA1-8E4D-B7EB-D6861148D86C}"/>
                </a:ext>
              </a:extLst>
            </p:cNvPr>
            <p:cNvCxnSpPr/>
            <p:nvPr/>
          </p:nvCxnSpPr>
          <p:spPr>
            <a:xfrm>
              <a:off x="2774147" y="4700399"/>
              <a:ext cx="422443" cy="0"/>
            </a:xfrm>
            <a:prstGeom prst="straightConnector1">
              <a:avLst/>
            </a:prstGeom>
            <a:ln>
              <a:solidFill>
                <a:schemeClr val="accent4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7CE7DC6-F7B7-1B41-82D6-04707BE1551C}"/>
                </a:ext>
              </a:extLst>
            </p:cNvPr>
            <p:cNvSpPr/>
            <p:nvPr/>
          </p:nvSpPr>
          <p:spPr>
            <a:xfrm>
              <a:off x="2656604" y="4200890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A9126B8-B020-724B-AA45-C340B0B3F5FE}"/>
                </a:ext>
              </a:extLst>
            </p:cNvPr>
            <p:cNvSpPr/>
            <p:nvPr/>
          </p:nvSpPr>
          <p:spPr>
            <a:xfrm>
              <a:off x="2431813" y="5005973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84331312-87FB-6742-AD24-E34D2B37550D}"/>
                </a:ext>
              </a:extLst>
            </p:cNvPr>
            <p:cNvSpPr/>
            <p:nvPr/>
          </p:nvSpPr>
          <p:spPr>
            <a:xfrm>
              <a:off x="1998409" y="4186043"/>
              <a:ext cx="144780" cy="172489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1B21C1D7-FAF5-6D4E-9EF4-965FD8690D37}"/>
                </a:ext>
              </a:extLst>
            </p:cNvPr>
            <p:cNvSpPr/>
            <p:nvPr/>
          </p:nvSpPr>
          <p:spPr>
            <a:xfrm>
              <a:off x="4067415" y="4384809"/>
              <a:ext cx="389831" cy="258590"/>
            </a:xfrm>
            <a:prstGeom prst="arc">
              <a:avLst/>
            </a:prstGeom>
            <a:ln>
              <a:solidFill>
                <a:schemeClr val="accent2">
                  <a:lumMod val="5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83820EA7-ED15-AE45-A48A-7C005FC084BD}"/>
                </a:ext>
              </a:extLst>
            </p:cNvPr>
            <p:cNvSpPr/>
            <p:nvPr/>
          </p:nvSpPr>
          <p:spPr>
            <a:xfrm rot="17940871">
              <a:off x="3739755" y="4457199"/>
              <a:ext cx="389831" cy="258590"/>
            </a:xfrm>
            <a:prstGeom prst="arc">
              <a:avLst/>
            </a:prstGeom>
            <a:ln>
              <a:solidFill>
                <a:schemeClr val="accent2">
                  <a:lumMod val="50000"/>
                </a:schemeClr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0D8F6398-B442-1145-94DD-CF1FC0937F71}"/>
              </a:ext>
            </a:extLst>
          </p:cNvPr>
          <p:cNvSpPr/>
          <p:nvPr/>
        </p:nvSpPr>
        <p:spPr>
          <a:xfrm flipH="1">
            <a:off x="3476122" y="520786"/>
            <a:ext cx="161389" cy="187395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9B4AC6E-E60E-7943-80CF-F69269C73912}"/>
              </a:ext>
            </a:extLst>
          </p:cNvPr>
          <p:cNvSpPr txBox="1"/>
          <p:nvPr/>
        </p:nvSpPr>
        <p:spPr>
          <a:xfrm>
            <a:off x="8762488" y="175033"/>
            <a:ext cx="30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E33B242-99EA-2044-94D0-C34A662607D9}"/>
              </a:ext>
            </a:extLst>
          </p:cNvPr>
          <p:cNvSpPr txBox="1"/>
          <p:nvPr/>
        </p:nvSpPr>
        <p:spPr>
          <a:xfrm>
            <a:off x="2144217" y="126732"/>
            <a:ext cx="7412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 (0n)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76BAB55-B115-8745-88BB-2EF90296F10B}"/>
              </a:ext>
            </a:extLst>
          </p:cNvPr>
          <p:cNvSpPr txBox="1"/>
          <p:nvPr/>
        </p:nvSpPr>
        <p:spPr>
          <a:xfrm>
            <a:off x="3958384" y="126732"/>
            <a:ext cx="11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 (Diffuse)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59236C5-E3D0-C843-949D-EB859DDCE61A}"/>
              </a:ext>
            </a:extLst>
          </p:cNvPr>
          <p:cNvSpPr txBox="1"/>
          <p:nvPr/>
        </p:nvSpPr>
        <p:spPr>
          <a:xfrm>
            <a:off x="5790850" y="121253"/>
            <a:ext cx="11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T (Off)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787BE2C-AEF5-2B4A-97A0-D0F8A2F671CB}"/>
              </a:ext>
            </a:extLst>
          </p:cNvPr>
          <p:cNvSpPr txBox="1"/>
          <p:nvPr/>
        </p:nvSpPr>
        <p:spPr>
          <a:xfrm>
            <a:off x="3352844" y="95868"/>
            <a:ext cx="11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330E1DC-F4A2-4240-AF71-1706BB35C528}"/>
              </a:ext>
            </a:extLst>
          </p:cNvPr>
          <p:cNvSpPr txBox="1"/>
          <p:nvPr/>
        </p:nvSpPr>
        <p:spPr>
          <a:xfrm>
            <a:off x="5300652" y="88151"/>
            <a:ext cx="11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+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E8E4676-F033-4348-A661-F547CC779261}"/>
              </a:ext>
            </a:extLst>
          </p:cNvPr>
          <p:cNvSpPr txBox="1"/>
          <p:nvPr/>
        </p:nvSpPr>
        <p:spPr>
          <a:xfrm>
            <a:off x="7427754" y="126732"/>
            <a:ext cx="11467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  <a:latin typeface="Calibri"/>
              </a:rPr>
              <a:t>=</a:t>
            </a:r>
          </a:p>
        </p:txBody>
      </p:sp>
      <p:pic>
        <p:nvPicPr>
          <p:cNvPr id="49" name="Picture 48" descr="A close up of a map&#10;&#10;Description automatically generated">
            <a:extLst>
              <a:ext uri="{FF2B5EF4-FFF2-40B4-BE49-F238E27FC236}">
                <a16:creationId xmlns:a16="http://schemas.microsoft.com/office/drawing/2014/main" id="{ADAF3A5A-7B7F-D340-B9B1-553ECDF69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737"/>
          <a:stretch/>
        </p:blipFill>
        <p:spPr>
          <a:xfrm>
            <a:off x="0" y="1318349"/>
            <a:ext cx="6146525" cy="4284977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76C6BEBB-14A2-834F-ACA9-66A2D1C78E15}"/>
              </a:ext>
            </a:extLst>
          </p:cNvPr>
          <p:cNvSpPr txBox="1"/>
          <p:nvPr/>
        </p:nvSpPr>
        <p:spPr>
          <a:xfrm>
            <a:off x="1847036" y="5549398"/>
            <a:ext cx="523078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prstClr val="black"/>
                </a:solidFill>
                <a:latin typeface="Calibri"/>
              </a:rPr>
              <a:t>Length of Filament (in monomers)</a:t>
            </a:r>
          </a:p>
        </p:txBody>
      </p:sp>
      <p:pic>
        <p:nvPicPr>
          <p:cNvPr id="52" name="Picture 51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75459A5-5551-6144-AA35-30B356C9E7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" r="49968"/>
          <a:stretch/>
        </p:blipFill>
        <p:spPr>
          <a:xfrm>
            <a:off x="814088" y="2190278"/>
            <a:ext cx="2129052" cy="536116"/>
          </a:xfrm>
          <a:prstGeom prst="rect">
            <a:avLst/>
          </a:prstGeom>
        </p:spPr>
      </p:pic>
      <p:pic>
        <p:nvPicPr>
          <p:cNvPr id="53" name="Picture 52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22D9CE8F-45F5-594C-B89D-1A88A55701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765" r="1203"/>
          <a:stretch/>
        </p:blipFill>
        <p:spPr>
          <a:xfrm>
            <a:off x="2994194" y="2182073"/>
            <a:ext cx="2129052" cy="536116"/>
          </a:xfrm>
          <a:prstGeom prst="rect">
            <a:avLst/>
          </a:prstGeom>
        </p:spPr>
      </p:pic>
      <p:pic>
        <p:nvPicPr>
          <p:cNvPr id="54" name="Content Placeholder 53" descr="A screenshot of a map&#10;&#10;Description automatically generated">
            <a:extLst>
              <a:ext uri="{FF2B5EF4-FFF2-40B4-BE49-F238E27FC236}">
                <a16:creationId xmlns:a16="http://schemas.microsoft.com/office/drawing/2014/main" id="{4C3FEB66-299C-8945-A684-7F4E521421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922153" y="1713163"/>
            <a:ext cx="6269126" cy="3890163"/>
          </a:xfrm>
          <a:prstGeom prst="rect">
            <a:avLst/>
          </a:prstGeom>
        </p:spPr>
      </p:pic>
      <p:pic>
        <p:nvPicPr>
          <p:cNvPr id="55" name="Picture 5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DBD91AB3-C9D9-6A48-9E82-F342BFEB8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716" y="3141759"/>
            <a:ext cx="2740837" cy="596289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D7E43E80-947E-8E41-B7F7-C76F234BB041}"/>
              </a:ext>
            </a:extLst>
          </p:cNvPr>
          <p:cNvSpPr txBox="1"/>
          <p:nvPr/>
        </p:nvSpPr>
        <p:spPr>
          <a:xfrm>
            <a:off x="731614" y="5866318"/>
            <a:ext cx="111674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simulation was consistent with our calculations when there was only one protein in the system</a:t>
            </a:r>
          </a:p>
        </p:txBody>
      </p:sp>
    </p:spTree>
    <p:extLst>
      <p:ext uri="{BB962C8B-B14F-4D97-AF65-F5344CB8AC3E}">
        <p14:creationId xmlns:p14="http://schemas.microsoft.com/office/powerpoint/2010/main" val="18105534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FD192C-4D84-E241-90D9-AB05501EF6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1157" y="1214067"/>
            <a:ext cx="3791536" cy="4774497"/>
          </a:xfrm>
        </p:spPr>
        <p:txBody>
          <a:bodyPr/>
          <a:lstStyle/>
          <a:p>
            <a:r>
              <a:rPr lang="en-US" dirty="0"/>
              <a:t>Once we added more than one protein to the system, our calculations were no longer consistent</a:t>
            </a:r>
          </a:p>
        </p:txBody>
      </p:sp>
      <p:pic>
        <p:nvPicPr>
          <p:cNvPr id="4" name="Picture 3" descr="A screenshot of a map&#10;&#10;Description automatically generated">
            <a:extLst>
              <a:ext uri="{FF2B5EF4-FFF2-40B4-BE49-F238E27FC236}">
                <a16:creationId xmlns:a16="http://schemas.microsoft.com/office/drawing/2014/main" id="{20A00E7B-15D7-D44E-84F6-AB24634FF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07" y="1193180"/>
            <a:ext cx="7390567" cy="4774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6446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rgbClr val="000000"/>
      </a:dk1>
      <a:lt1>
        <a:srgbClr val="FFFFFF"/>
      </a:lt1>
      <a:dk2>
        <a:srgbClr val="520040"/>
      </a:dk2>
      <a:lt2>
        <a:srgbClr val="DFBDE9"/>
      </a:lt2>
      <a:accent1>
        <a:srgbClr val="003B04"/>
      </a:accent1>
      <a:accent2>
        <a:srgbClr val="70001D"/>
      </a:accent2>
      <a:accent3>
        <a:srgbClr val="DBACFF"/>
      </a:accent3>
      <a:accent4>
        <a:srgbClr val="00B1EF"/>
      </a:accent4>
      <a:accent5>
        <a:srgbClr val="98FDB0"/>
      </a:accent5>
      <a:accent6>
        <a:srgbClr val="B93776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</Words>
  <Application>Microsoft Macintosh PowerPoint</Application>
  <PresentationFormat>Widescreen</PresentationFormat>
  <Paragraphs>85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Wingdings</vt:lpstr>
      <vt:lpstr>Office Theme</vt:lpstr>
      <vt:lpstr>Meeting 6.3.20</vt:lpstr>
      <vt:lpstr>Motivating Question</vt:lpstr>
      <vt:lpstr>PowerPoint Presentation</vt:lpstr>
      <vt:lpstr>PowerPoint Presentation</vt:lpstr>
      <vt:lpstr>PowerPoint Presentation</vt:lpstr>
      <vt:lpstr>Review: Original Approach</vt:lpstr>
      <vt:lpstr>PowerPoint Presentation</vt:lpstr>
      <vt:lpstr>PowerPoint Presentation</vt:lpstr>
      <vt:lpstr>PowerPoint Presentation</vt:lpstr>
      <vt:lpstr>NOW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6.3.20</dc:title>
  <dc:creator>Lena Burdick</dc:creator>
  <cp:lastModifiedBy>Lena Burdick</cp:lastModifiedBy>
  <cp:revision>1</cp:revision>
  <dcterms:created xsi:type="dcterms:W3CDTF">2020-06-03T09:20:28Z</dcterms:created>
  <dcterms:modified xsi:type="dcterms:W3CDTF">2020-06-03T09:20:56Z</dcterms:modified>
</cp:coreProperties>
</file>